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72" r:id="rId5"/>
    <p:sldId id="269" r:id="rId6"/>
    <p:sldId id="262" r:id="rId7"/>
    <p:sldId id="267" r:id="rId8"/>
    <p:sldId id="266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94717" autoAdjust="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7E36EC-DE72-4663-BA1D-4F7CE39D4DA8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169222-35DF-4CBB-9FA6-ED4991F53A5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ГАУ «КЦСАН»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202032-2FE9-4B8F-92BA-638F6822751A}" type="parTrans" cxnId="{F19EF809-979B-41B2-BE5C-D028971E05F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5E1D2C-87DB-43DF-914A-95EE077AF54A}" type="sibTrans" cxnId="{F19EF809-979B-41B2-BE5C-D028971E05F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48BC22-27DD-4BF4-93DB-DACA9D2CBA9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МФЦ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1B381F-96CB-4D3B-A859-52770BA0B5AD}" type="parTrans" cxnId="{7D41ACB9-9159-48A1-BD58-E72DFE90D90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0ACD82-8617-4C2C-BB8E-DDBFC709A89A}" type="sibTrans" cxnId="{7D41ACB9-9159-48A1-BD58-E72DFE90D90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3ADF50-4914-48D5-AC2B-C9C9F020213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МСЭ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8B9916-7DF2-410D-9C5E-944FE273BD99}" type="parTrans" cxnId="{49B8F159-0EFC-4BBB-A291-C5F408F437C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18276F-B207-420A-B8D7-D39421A75B0D}" type="sibTrans" cxnId="{49B8F159-0EFC-4BBB-A291-C5F408F437C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AAE2A8-E0D8-46DF-B4F3-EEB9A69DD66D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Предприятия и организации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183196-F516-49A1-8103-8AFC4795A117}" type="parTrans" cxnId="{F26E0092-93D3-4F26-84C5-719A0C5972F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59F58D-E73F-4A73-B0D8-B1E0742F2F9E}" type="sibTrans" cxnId="{F26E0092-93D3-4F26-84C5-719A0C5972F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0B1AAC-E6D8-455E-ADB8-C765182CEA0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ГУФСИН РФ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DE04F3-72DD-4DB1-8D99-651F6A7A6E51}" type="parTrans" cxnId="{DC2B5DE1-5F48-456C-92DE-C19E5D433AC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2725FF-44E8-41C1-8BFC-471D580868A3}" type="sibTrans" cxnId="{DC2B5DE1-5F48-456C-92DE-C19E5D433AC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8E2AAA-46AC-406D-AA49-FA7730E00626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МВД РФ РОВД РФ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5E59C8-D0DF-4F5F-9471-9E413ACC66F6}" type="parTrans" cxnId="{6B79A4DA-87A3-4720-B743-A442A7A79AC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E7475-4C10-4825-841B-318FF0A9F55A}" type="sibTrans" cxnId="{6B79A4DA-87A3-4720-B743-A442A7A79AC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1B8EC6-49A8-46B0-8551-F35377837393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Центр занятости населения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56E1D9-B0B9-4223-8F51-4202331DB9D1}" type="parTrans" cxnId="{09D489CE-987F-4418-8B44-C568C1477AE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D0B2A4-8F06-446A-933D-7D3E9D114B7F}" type="sibTrans" cxnId="{09D489CE-987F-4418-8B44-C568C1477AE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9CCEF7-EE26-4EB4-8A70-20038ACED57F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Учреждения здравоохранения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673A67-F2FE-418E-99C6-DF66A765303D}" type="parTrans" cxnId="{6871047E-4334-4B68-BB97-5296B7E845D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0FF4B3-4833-4E73-BB23-EBCF57A65D67}" type="sibTrans" cxnId="{6871047E-4334-4B68-BB97-5296B7E845D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29D21C-61D5-4021-8687-714BEE2AFC79}">
      <dgm:prSet custScaleX="123591" custRadScaleRad="184355" custRadScaleInc="-44430"/>
      <dgm:spPr>
        <a:prstGeom prst="roundRect">
          <a:avLst/>
        </a:prstGeom>
      </dgm:spPr>
      <dgm:t>
        <a:bodyPr/>
        <a:lstStyle/>
        <a:p>
          <a:endParaRPr lang="ru-RU" dirty="0"/>
        </a:p>
      </dgm:t>
    </dgm:pt>
    <dgm:pt modelId="{029B5FD3-43B4-4833-A5D7-87784BC6C1A0}" type="parTrans" cxnId="{053CDC74-C8C8-4C05-9F45-5887DB7D0B40}">
      <dgm:prSet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0B71B7C5-72CC-4A44-A5A3-562DE21DAA35}" type="sibTrans" cxnId="{053CDC74-C8C8-4C05-9F45-5887DB7D0B40}">
      <dgm:prSet/>
      <dgm:spPr/>
      <dgm:t>
        <a:bodyPr/>
        <a:lstStyle/>
        <a:p>
          <a:endParaRPr lang="ru-RU"/>
        </a:p>
      </dgm:t>
    </dgm:pt>
    <dgm:pt modelId="{C955ED4C-B507-421A-A458-74D67E083EB2}">
      <dgm:prSet custScaleX="123591" custRadScaleRad="184355" custRadScaleInc="-44430"/>
      <dgm:spPr>
        <a:prstGeom prst="roundRect">
          <a:avLst/>
        </a:prstGeom>
      </dgm:spPr>
      <dgm:t>
        <a:bodyPr/>
        <a:lstStyle/>
        <a:p>
          <a:endParaRPr lang="ru-RU" dirty="0"/>
        </a:p>
      </dgm:t>
    </dgm:pt>
    <dgm:pt modelId="{8C18F290-5DD6-4E60-AD24-453136D7A12B}" type="parTrans" cxnId="{A1AC9995-3611-4CD7-BA88-A0653ADD501C}">
      <dgm:prSet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24D5740F-9929-4AFB-A56A-848322100065}" type="sibTrans" cxnId="{A1AC9995-3611-4CD7-BA88-A0653ADD501C}">
      <dgm:prSet/>
      <dgm:spPr/>
      <dgm:t>
        <a:bodyPr/>
        <a:lstStyle/>
        <a:p>
          <a:endParaRPr lang="ru-RU"/>
        </a:p>
      </dgm:t>
    </dgm:pt>
    <dgm:pt modelId="{B234D079-549D-404F-A5C0-D4C71C8DAF7A}">
      <dgm:prSet custRadScaleRad="102885" custRadScaleInc="120795"/>
      <dgm:spPr>
        <a:prstGeom prst="roundRect">
          <a:avLst/>
        </a:prstGeom>
      </dgm:spPr>
      <dgm:t>
        <a:bodyPr/>
        <a:lstStyle/>
        <a:p>
          <a:endParaRPr lang="ru-RU" dirty="0"/>
        </a:p>
      </dgm:t>
    </dgm:pt>
    <dgm:pt modelId="{AF667A7B-A0B8-42AF-8B19-02097C994393}" type="parTrans" cxnId="{38EF3B7B-4BEA-42F2-97CD-95763CDE76C9}">
      <dgm:prSet/>
      <dgm:spPr>
        <a:prstGeom prst="leftRightArrow">
          <a:avLst/>
        </a:prstGeom>
      </dgm:spPr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4903CD-EA96-4788-92A8-4D8E521C0097}" type="sibTrans" cxnId="{38EF3B7B-4BEA-42F2-97CD-95763CDE76C9}">
      <dgm:prSet/>
      <dgm:spPr/>
      <dgm:t>
        <a:bodyPr/>
        <a:lstStyle/>
        <a:p>
          <a:endParaRPr lang="ru-RU"/>
        </a:p>
      </dgm:t>
    </dgm:pt>
    <dgm:pt modelId="{00CF6950-701C-40A2-86C6-16E75229958B}" type="pres">
      <dgm:prSet presAssocID="{F77E36EC-DE72-4663-BA1D-4F7CE39D4DA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8F0E06-5909-4BFC-87F8-6FEED1A0216E}" type="pres">
      <dgm:prSet presAssocID="{56169222-35DF-4CBB-9FA6-ED4991F53A51}" presName="centerShape" presStyleLbl="node0" presStyleIdx="0" presStyleCnt="1" custScaleX="169833" custScaleY="168044" custLinFactNeighborX="-1331" custLinFactNeighborY="23251"/>
      <dgm:spPr/>
      <dgm:t>
        <a:bodyPr/>
        <a:lstStyle/>
        <a:p>
          <a:endParaRPr lang="ru-RU"/>
        </a:p>
      </dgm:t>
    </dgm:pt>
    <dgm:pt modelId="{79985E1C-F097-401E-AC6C-80CAD1B83A2A}" type="pres">
      <dgm:prSet presAssocID="{881B381F-96CB-4D3B-A859-52770BA0B5AD}" presName="parTrans" presStyleLbl="sibTrans2D1" presStyleIdx="0" presStyleCnt="7" custScaleX="143542" custScaleY="104622" custLinFactNeighborX="16859" custLinFactNeighborY="20716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F3D39A35-5405-49A6-B7A4-9AA31D675C0A}" type="pres">
      <dgm:prSet presAssocID="{881B381F-96CB-4D3B-A859-52770BA0B5AD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74C92A32-CB53-415B-93BD-1D64AFB5567D}" type="pres">
      <dgm:prSet presAssocID="{2A48BC22-27DD-4BF4-93DB-DACA9D2CBA9B}" presName="node" presStyleLbl="node1" presStyleIdx="0" presStyleCnt="7" custRadScaleRad="189654" custRadScaleInc="-25284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5EAD878-84E7-4D8E-98BE-EDC9E11A6510}" type="pres">
      <dgm:prSet presAssocID="{4F8B9916-7DF2-410D-9C5E-944FE273BD99}" presName="parTrans" presStyleLbl="sibTrans2D1" presStyleIdx="1" presStyleCnt="7" custScaleX="145904" custLinFactNeighborX="-6021" custLinFactNeighborY="19183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51FF58A0-C16A-4E7A-A5EF-B6B213047829}" type="pres">
      <dgm:prSet presAssocID="{4F8B9916-7DF2-410D-9C5E-944FE273BD99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EFF8A22F-8D74-4C79-B7BA-59009A098411}" type="pres">
      <dgm:prSet presAssocID="{483ADF50-4914-48D5-AC2B-C9C9F0202135}" presName="node" presStyleLbl="node1" presStyleIdx="1" presStyleCnt="7" custRadScaleRad="177026" custRadScaleInc="3388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2D67C22-024C-4B0D-A071-D1284B3FEFA4}" type="pres">
      <dgm:prSet presAssocID="{E4183196-F516-49A1-8103-8AFC4795A117}" presName="parTrans" presStyleLbl="sibTrans2D1" presStyleIdx="2" presStyleCnt="7" custScaleX="155261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4F613A63-640B-4CD9-BF19-A3D137A6AA54}" type="pres">
      <dgm:prSet presAssocID="{E4183196-F516-49A1-8103-8AFC4795A117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95FBC1A9-C0B8-4CE6-A75B-2F393C3914F4}" type="pres">
      <dgm:prSet presAssocID="{5FAAE2A8-E0D8-46DF-B4F3-EEB9A69DD66D}" presName="node" presStyleLbl="node1" presStyleIdx="2" presStyleCnt="7" custScaleX="122074" custRadScaleRad="153565" custRadScaleInc="-5975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4A1D06A-73F8-4BCC-A7B0-ECFFA043FA69}" type="pres">
      <dgm:prSet presAssocID="{87DE04F3-72DD-4DB1-8D99-651F6A7A6E51}" presName="parTrans" presStyleLbl="sibTrans2D1" presStyleIdx="3" presStyleCnt="7" custScaleX="154178" custScaleY="94699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64958169-8CB2-4840-9184-9D58D235DDB3}" type="pres">
      <dgm:prSet presAssocID="{87DE04F3-72DD-4DB1-8D99-651F6A7A6E51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9207A4FB-5479-402D-9A9E-D3C2A016E228}" type="pres">
      <dgm:prSet presAssocID="{400B1AAC-E6D8-455E-ADB8-C765182CEA01}" presName="node" presStyleLbl="node1" presStyleIdx="3" presStyleCnt="7" custRadScaleRad="174054" custRadScaleInc="-14765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5425215-DAF4-4B93-ACFE-80874951D42E}" type="pres">
      <dgm:prSet presAssocID="{185E59C8-D0DF-4F5F-9471-9E413ACC66F6}" presName="parTrans" presStyleLbl="sibTrans2D1" presStyleIdx="4" presStyleCnt="7" custScaleX="167795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7E3FE772-940C-4966-BCA2-983772E3AA9D}" type="pres">
      <dgm:prSet presAssocID="{185E59C8-D0DF-4F5F-9471-9E413ACC66F6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9CC6408A-87F0-4E1D-90B0-3A4CC67CBAB3}" type="pres">
      <dgm:prSet presAssocID="{1F8E2AAA-46AC-406D-AA49-FA7730E00626}" presName="node" presStyleLbl="node1" presStyleIdx="4" presStyleCnt="7" custRadScaleRad="189873" custRadScaleInc="15229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628B9FC-0906-4A5D-9B78-B092360DF8B7}" type="pres">
      <dgm:prSet presAssocID="{0B56E1D9-B0B9-4223-8F51-4202331DB9D1}" presName="parTrans" presStyleLbl="sibTrans2D1" presStyleIdx="5" presStyleCnt="7" custScaleX="155629" custScaleY="77913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8577B0E0-B58A-4B5F-AC3E-E7257CAC04E8}" type="pres">
      <dgm:prSet presAssocID="{0B56E1D9-B0B9-4223-8F51-4202331DB9D1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FB4783C1-474E-4FEE-BF55-398955152B62}" type="pres">
      <dgm:prSet presAssocID="{661B8EC6-49A8-46B0-8551-F35377837393}" presName="node" presStyleLbl="node1" presStyleIdx="5" presStyleCnt="7" custRadScaleRad="175968" custRadScaleInc="5476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19FB4FE-53CB-4289-A17D-77E2CAE95668}" type="pres">
      <dgm:prSet presAssocID="{6D673A67-F2FE-418E-99C6-DF66A765303D}" presName="parTrans" presStyleLbl="sibTrans2D1" presStyleIdx="6" presStyleCnt="7" custScaleX="170332" custLinFactNeighborX="20267" custLinFactNeighborY="3481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6FD4B2DE-3742-4BB1-B6AB-AE6D7EBD9AF7}" type="pres">
      <dgm:prSet presAssocID="{6D673A67-F2FE-418E-99C6-DF66A765303D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9C507CC8-3E55-4463-A8A7-3BA839936E71}" type="pres">
      <dgm:prSet presAssocID="{569CCEF7-EE26-4EB4-8A70-20038ACED57F}" presName="node" presStyleLbl="node1" presStyleIdx="6" presStyleCnt="7" custScaleX="153630" custRadScaleRad="106007" custRadScaleInc="3312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A1AC9995-3611-4CD7-BA88-A0653ADD501C}" srcId="{F77E36EC-DE72-4663-BA1D-4F7CE39D4DA8}" destId="{C955ED4C-B507-421A-A458-74D67E083EB2}" srcOrd="2" destOrd="0" parTransId="{8C18F290-5DD6-4E60-AD24-453136D7A12B}" sibTransId="{24D5740F-9929-4AFB-A56A-848322100065}"/>
    <dgm:cxn modelId="{A00403EC-520A-4CE4-BD81-5C7C56A5E832}" type="presOf" srcId="{6D673A67-F2FE-418E-99C6-DF66A765303D}" destId="{719FB4FE-53CB-4289-A17D-77E2CAE95668}" srcOrd="0" destOrd="0" presId="urn:microsoft.com/office/officeart/2005/8/layout/radial5"/>
    <dgm:cxn modelId="{6B79A4DA-87A3-4720-B743-A442A7A79AC5}" srcId="{56169222-35DF-4CBB-9FA6-ED4991F53A51}" destId="{1F8E2AAA-46AC-406D-AA49-FA7730E00626}" srcOrd="4" destOrd="0" parTransId="{185E59C8-D0DF-4F5F-9471-9E413ACC66F6}" sibTransId="{4D2E7475-4C10-4825-841B-318FF0A9F55A}"/>
    <dgm:cxn modelId="{5E07B5D4-D721-497B-913A-DDE3B49BF78A}" type="presOf" srcId="{0B56E1D9-B0B9-4223-8F51-4202331DB9D1}" destId="{8577B0E0-B58A-4B5F-AC3E-E7257CAC04E8}" srcOrd="1" destOrd="0" presId="urn:microsoft.com/office/officeart/2005/8/layout/radial5"/>
    <dgm:cxn modelId="{36CA4E48-9256-48D5-8FA3-2AB12779CF6F}" type="presOf" srcId="{185E59C8-D0DF-4F5F-9471-9E413ACC66F6}" destId="{7E3FE772-940C-4966-BCA2-983772E3AA9D}" srcOrd="1" destOrd="0" presId="urn:microsoft.com/office/officeart/2005/8/layout/radial5"/>
    <dgm:cxn modelId="{7B6B5201-F4C0-4B05-9594-B34B4CEFBAF2}" type="presOf" srcId="{5FAAE2A8-E0D8-46DF-B4F3-EEB9A69DD66D}" destId="{95FBC1A9-C0B8-4CE6-A75B-2F393C3914F4}" srcOrd="0" destOrd="0" presId="urn:microsoft.com/office/officeart/2005/8/layout/radial5"/>
    <dgm:cxn modelId="{869FBBC8-14FE-493E-B0AF-808CA8B05FD0}" type="presOf" srcId="{881B381F-96CB-4D3B-A859-52770BA0B5AD}" destId="{79985E1C-F097-401E-AC6C-80CAD1B83A2A}" srcOrd="0" destOrd="0" presId="urn:microsoft.com/office/officeart/2005/8/layout/radial5"/>
    <dgm:cxn modelId="{38DF6871-7A56-40CB-B628-B0C566EC8394}" type="presOf" srcId="{0B56E1D9-B0B9-4223-8F51-4202331DB9D1}" destId="{4628B9FC-0906-4A5D-9B78-B092360DF8B7}" srcOrd="0" destOrd="0" presId="urn:microsoft.com/office/officeart/2005/8/layout/radial5"/>
    <dgm:cxn modelId="{7D41ACB9-9159-48A1-BD58-E72DFE90D90F}" srcId="{56169222-35DF-4CBB-9FA6-ED4991F53A51}" destId="{2A48BC22-27DD-4BF4-93DB-DACA9D2CBA9B}" srcOrd="0" destOrd="0" parTransId="{881B381F-96CB-4D3B-A859-52770BA0B5AD}" sibTransId="{A10ACD82-8617-4C2C-BB8E-DDBFC709A89A}"/>
    <dgm:cxn modelId="{DD264BB8-E78A-4639-993E-7E014AF6D5FE}" type="presOf" srcId="{4F8B9916-7DF2-410D-9C5E-944FE273BD99}" destId="{51FF58A0-C16A-4E7A-A5EF-B6B213047829}" srcOrd="1" destOrd="0" presId="urn:microsoft.com/office/officeart/2005/8/layout/radial5"/>
    <dgm:cxn modelId="{6871047E-4334-4B68-BB97-5296B7E845DF}" srcId="{56169222-35DF-4CBB-9FA6-ED4991F53A51}" destId="{569CCEF7-EE26-4EB4-8A70-20038ACED57F}" srcOrd="6" destOrd="0" parTransId="{6D673A67-F2FE-418E-99C6-DF66A765303D}" sibTransId="{2C0FF4B3-4833-4E73-BB23-EBCF57A65D67}"/>
    <dgm:cxn modelId="{053CDC74-C8C8-4C05-9F45-5887DB7D0B40}" srcId="{F77E36EC-DE72-4663-BA1D-4F7CE39D4DA8}" destId="{5529D21C-61D5-4021-8687-714BEE2AFC79}" srcOrd="1" destOrd="0" parTransId="{029B5FD3-43B4-4833-A5D7-87784BC6C1A0}" sibTransId="{0B71B7C5-72CC-4A44-A5A3-562DE21DAA35}"/>
    <dgm:cxn modelId="{2C055383-76B2-4FB1-A7D4-6AB117A30CB8}" type="presOf" srcId="{E4183196-F516-49A1-8103-8AFC4795A117}" destId="{C2D67C22-024C-4B0D-A071-D1284B3FEFA4}" srcOrd="0" destOrd="0" presId="urn:microsoft.com/office/officeart/2005/8/layout/radial5"/>
    <dgm:cxn modelId="{F19EF809-979B-41B2-BE5C-D028971E05F2}" srcId="{F77E36EC-DE72-4663-BA1D-4F7CE39D4DA8}" destId="{56169222-35DF-4CBB-9FA6-ED4991F53A51}" srcOrd="0" destOrd="0" parTransId="{5B202032-2FE9-4B8F-92BA-638F6822751A}" sibTransId="{D25E1D2C-87DB-43DF-914A-95EE077AF54A}"/>
    <dgm:cxn modelId="{DC2B5DE1-5F48-456C-92DE-C19E5D433ACF}" srcId="{56169222-35DF-4CBB-9FA6-ED4991F53A51}" destId="{400B1AAC-E6D8-455E-ADB8-C765182CEA01}" srcOrd="3" destOrd="0" parTransId="{87DE04F3-72DD-4DB1-8D99-651F6A7A6E51}" sibTransId="{362725FF-44E8-41C1-8BFC-471D580868A3}"/>
    <dgm:cxn modelId="{73DEFF26-6F99-4943-B017-50F6F633A83C}" type="presOf" srcId="{483ADF50-4914-48D5-AC2B-C9C9F0202135}" destId="{EFF8A22F-8D74-4C79-B7BA-59009A098411}" srcOrd="0" destOrd="0" presId="urn:microsoft.com/office/officeart/2005/8/layout/radial5"/>
    <dgm:cxn modelId="{827B397C-014A-4C46-86F4-12D4DDEE446F}" type="presOf" srcId="{87DE04F3-72DD-4DB1-8D99-651F6A7A6E51}" destId="{64958169-8CB2-4840-9184-9D58D235DDB3}" srcOrd="1" destOrd="0" presId="urn:microsoft.com/office/officeart/2005/8/layout/radial5"/>
    <dgm:cxn modelId="{A5C97B45-1C1E-45E8-8D02-C95F3ED16CFD}" type="presOf" srcId="{56169222-35DF-4CBB-9FA6-ED4991F53A51}" destId="{398F0E06-5909-4BFC-87F8-6FEED1A0216E}" srcOrd="0" destOrd="0" presId="urn:microsoft.com/office/officeart/2005/8/layout/radial5"/>
    <dgm:cxn modelId="{9D70AFDA-5303-45D4-90FF-65E791BE0D35}" type="presOf" srcId="{400B1AAC-E6D8-455E-ADB8-C765182CEA01}" destId="{9207A4FB-5479-402D-9A9E-D3C2A016E228}" srcOrd="0" destOrd="0" presId="urn:microsoft.com/office/officeart/2005/8/layout/radial5"/>
    <dgm:cxn modelId="{27B21891-0BEE-45FE-84D7-22762E77816F}" type="presOf" srcId="{661B8EC6-49A8-46B0-8551-F35377837393}" destId="{FB4783C1-474E-4FEE-BF55-398955152B62}" srcOrd="0" destOrd="0" presId="urn:microsoft.com/office/officeart/2005/8/layout/radial5"/>
    <dgm:cxn modelId="{C02C33EE-C016-4880-BF92-CC91D01FA40F}" type="presOf" srcId="{F77E36EC-DE72-4663-BA1D-4F7CE39D4DA8}" destId="{00CF6950-701C-40A2-86C6-16E75229958B}" srcOrd="0" destOrd="0" presId="urn:microsoft.com/office/officeart/2005/8/layout/radial5"/>
    <dgm:cxn modelId="{09D489CE-987F-4418-8B44-C568C1477AE9}" srcId="{56169222-35DF-4CBB-9FA6-ED4991F53A51}" destId="{661B8EC6-49A8-46B0-8551-F35377837393}" srcOrd="5" destOrd="0" parTransId="{0B56E1D9-B0B9-4223-8F51-4202331DB9D1}" sibTransId="{09D0B2A4-8F06-446A-933D-7D3E9D114B7F}"/>
    <dgm:cxn modelId="{F4A8D862-937F-47E6-90DF-B73B5796A1D9}" type="presOf" srcId="{4F8B9916-7DF2-410D-9C5E-944FE273BD99}" destId="{95EAD878-84E7-4D8E-98BE-EDC9E11A6510}" srcOrd="0" destOrd="0" presId="urn:microsoft.com/office/officeart/2005/8/layout/radial5"/>
    <dgm:cxn modelId="{38EF3B7B-4BEA-42F2-97CD-95763CDE76C9}" srcId="{F77E36EC-DE72-4663-BA1D-4F7CE39D4DA8}" destId="{B234D079-549D-404F-A5C0-D4C71C8DAF7A}" srcOrd="3" destOrd="0" parTransId="{AF667A7B-A0B8-42AF-8B19-02097C994393}" sibTransId="{FA4903CD-EA96-4788-92A8-4D8E521C0097}"/>
    <dgm:cxn modelId="{D5DAB6D6-E147-4A35-A021-2104957A31A4}" type="presOf" srcId="{1F8E2AAA-46AC-406D-AA49-FA7730E00626}" destId="{9CC6408A-87F0-4E1D-90B0-3A4CC67CBAB3}" srcOrd="0" destOrd="0" presId="urn:microsoft.com/office/officeart/2005/8/layout/radial5"/>
    <dgm:cxn modelId="{7C658E11-5828-417F-B152-CB4D92212297}" type="presOf" srcId="{185E59C8-D0DF-4F5F-9471-9E413ACC66F6}" destId="{85425215-DAF4-4B93-ACFE-80874951D42E}" srcOrd="0" destOrd="0" presId="urn:microsoft.com/office/officeart/2005/8/layout/radial5"/>
    <dgm:cxn modelId="{F2D66B3F-313B-4FA0-855F-D0C7E052C078}" type="presOf" srcId="{2A48BC22-27DD-4BF4-93DB-DACA9D2CBA9B}" destId="{74C92A32-CB53-415B-93BD-1D64AFB5567D}" srcOrd="0" destOrd="0" presId="urn:microsoft.com/office/officeart/2005/8/layout/radial5"/>
    <dgm:cxn modelId="{EA7C4B32-C597-4665-89C6-C337B1567358}" type="presOf" srcId="{881B381F-96CB-4D3B-A859-52770BA0B5AD}" destId="{F3D39A35-5405-49A6-B7A4-9AA31D675C0A}" srcOrd="1" destOrd="0" presId="urn:microsoft.com/office/officeart/2005/8/layout/radial5"/>
    <dgm:cxn modelId="{F26E0092-93D3-4F26-84C5-719A0C5972F5}" srcId="{56169222-35DF-4CBB-9FA6-ED4991F53A51}" destId="{5FAAE2A8-E0D8-46DF-B4F3-EEB9A69DD66D}" srcOrd="2" destOrd="0" parTransId="{E4183196-F516-49A1-8103-8AFC4795A117}" sibTransId="{AE59F58D-E73F-4A73-B0D8-B1E0742F2F9E}"/>
    <dgm:cxn modelId="{E73E423E-4535-491C-B8E7-C3DCCF4FD27F}" type="presOf" srcId="{E4183196-F516-49A1-8103-8AFC4795A117}" destId="{4F613A63-640B-4CD9-BF19-A3D137A6AA54}" srcOrd="1" destOrd="0" presId="urn:microsoft.com/office/officeart/2005/8/layout/radial5"/>
    <dgm:cxn modelId="{43B38854-315C-4950-9769-5B05D9B51704}" type="presOf" srcId="{87DE04F3-72DD-4DB1-8D99-651F6A7A6E51}" destId="{24A1D06A-73F8-4BCC-A7B0-ECFFA043FA69}" srcOrd="0" destOrd="0" presId="urn:microsoft.com/office/officeart/2005/8/layout/radial5"/>
    <dgm:cxn modelId="{0244F174-15D2-4FBF-BBB8-4C2F1E332EF2}" type="presOf" srcId="{569CCEF7-EE26-4EB4-8A70-20038ACED57F}" destId="{9C507CC8-3E55-4463-A8A7-3BA839936E71}" srcOrd="0" destOrd="0" presId="urn:microsoft.com/office/officeart/2005/8/layout/radial5"/>
    <dgm:cxn modelId="{76E2A232-C2B2-4EBE-A6C6-F81AFF2E2DE8}" type="presOf" srcId="{6D673A67-F2FE-418E-99C6-DF66A765303D}" destId="{6FD4B2DE-3742-4BB1-B6AB-AE6D7EBD9AF7}" srcOrd="1" destOrd="0" presId="urn:microsoft.com/office/officeart/2005/8/layout/radial5"/>
    <dgm:cxn modelId="{49B8F159-0EFC-4BBB-A291-C5F408F437C3}" srcId="{56169222-35DF-4CBB-9FA6-ED4991F53A51}" destId="{483ADF50-4914-48D5-AC2B-C9C9F0202135}" srcOrd="1" destOrd="0" parTransId="{4F8B9916-7DF2-410D-9C5E-944FE273BD99}" sibTransId="{5718276F-B207-420A-B8D7-D39421A75B0D}"/>
    <dgm:cxn modelId="{C1A4B705-1795-4CDB-9D14-8459B606F881}" type="presParOf" srcId="{00CF6950-701C-40A2-86C6-16E75229958B}" destId="{398F0E06-5909-4BFC-87F8-6FEED1A0216E}" srcOrd="0" destOrd="0" presId="urn:microsoft.com/office/officeart/2005/8/layout/radial5"/>
    <dgm:cxn modelId="{6C6F80A1-0219-49CB-A6D1-22BCF9C8C288}" type="presParOf" srcId="{00CF6950-701C-40A2-86C6-16E75229958B}" destId="{79985E1C-F097-401E-AC6C-80CAD1B83A2A}" srcOrd="1" destOrd="0" presId="urn:microsoft.com/office/officeart/2005/8/layout/radial5"/>
    <dgm:cxn modelId="{906EF53E-6491-4C5B-8808-B85EBD248D78}" type="presParOf" srcId="{79985E1C-F097-401E-AC6C-80CAD1B83A2A}" destId="{F3D39A35-5405-49A6-B7A4-9AA31D675C0A}" srcOrd="0" destOrd="0" presId="urn:microsoft.com/office/officeart/2005/8/layout/radial5"/>
    <dgm:cxn modelId="{BC2A1A21-216F-4494-A848-555DF37A6882}" type="presParOf" srcId="{00CF6950-701C-40A2-86C6-16E75229958B}" destId="{74C92A32-CB53-415B-93BD-1D64AFB5567D}" srcOrd="2" destOrd="0" presId="urn:microsoft.com/office/officeart/2005/8/layout/radial5"/>
    <dgm:cxn modelId="{B42447C4-3EE2-4371-A15F-12E39E91D9B2}" type="presParOf" srcId="{00CF6950-701C-40A2-86C6-16E75229958B}" destId="{95EAD878-84E7-4D8E-98BE-EDC9E11A6510}" srcOrd="3" destOrd="0" presId="urn:microsoft.com/office/officeart/2005/8/layout/radial5"/>
    <dgm:cxn modelId="{DD8DD8BA-7625-432D-9C33-B50DFEC4142A}" type="presParOf" srcId="{95EAD878-84E7-4D8E-98BE-EDC9E11A6510}" destId="{51FF58A0-C16A-4E7A-A5EF-B6B213047829}" srcOrd="0" destOrd="0" presId="urn:microsoft.com/office/officeart/2005/8/layout/radial5"/>
    <dgm:cxn modelId="{F395E78B-46AC-45CF-97F0-48858D716985}" type="presParOf" srcId="{00CF6950-701C-40A2-86C6-16E75229958B}" destId="{EFF8A22F-8D74-4C79-B7BA-59009A098411}" srcOrd="4" destOrd="0" presId="urn:microsoft.com/office/officeart/2005/8/layout/radial5"/>
    <dgm:cxn modelId="{364EB4A6-0967-4CED-B8AB-E5ADFE14AF5D}" type="presParOf" srcId="{00CF6950-701C-40A2-86C6-16E75229958B}" destId="{C2D67C22-024C-4B0D-A071-D1284B3FEFA4}" srcOrd="5" destOrd="0" presId="urn:microsoft.com/office/officeart/2005/8/layout/radial5"/>
    <dgm:cxn modelId="{5666C01E-B992-4F0D-8B6E-9C8739E18FB7}" type="presParOf" srcId="{C2D67C22-024C-4B0D-A071-D1284B3FEFA4}" destId="{4F613A63-640B-4CD9-BF19-A3D137A6AA54}" srcOrd="0" destOrd="0" presId="urn:microsoft.com/office/officeart/2005/8/layout/radial5"/>
    <dgm:cxn modelId="{3418463D-EAAE-454A-A995-02FBE14326F6}" type="presParOf" srcId="{00CF6950-701C-40A2-86C6-16E75229958B}" destId="{95FBC1A9-C0B8-4CE6-A75B-2F393C3914F4}" srcOrd="6" destOrd="0" presId="urn:microsoft.com/office/officeart/2005/8/layout/radial5"/>
    <dgm:cxn modelId="{B1798F8C-510D-4EA1-ADCA-939D5AAE635C}" type="presParOf" srcId="{00CF6950-701C-40A2-86C6-16E75229958B}" destId="{24A1D06A-73F8-4BCC-A7B0-ECFFA043FA69}" srcOrd="7" destOrd="0" presId="urn:microsoft.com/office/officeart/2005/8/layout/radial5"/>
    <dgm:cxn modelId="{89ECC66F-1469-4261-A94F-5E474BDB244B}" type="presParOf" srcId="{24A1D06A-73F8-4BCC-A7B0-ECFFA043FA69}" destId="{64958169-8CB2-4840-9184-9D58D235DDB3}" srcOrd="0" destOrd="0" presId="urn:microsoft.com/office/officeart/2005/8/layout/radial5"/>
    <dgm:cxn modelId="{B5B02A22-BC5C-4E31-B872-63F15114C260}" type="presParOf" srcId="{00CF6950-701C-40A2-86C6-16E75229958B}" destId="{9207A4FB-5479-402D-9A9E-D3C2A016E228}" srcOrd="8" destOrd="0" presId="urn:microsoft.com/office/officeart/2005/8/layout/radial5"/>
    <dgm:cxn modelId="{22109E08-7770-44EA-A83E-F52D7374B8E7}" type="presParOf" srcId="{00CF6950-701C-40A2-86C6-16E75229958B}" destId="{85425215-DAF4-4B93-ACFE-80874951D42E}" srcOrd="9" destOrd="0" presId="urn:microsoft.com/office/officeart/2005/8/layout/radial5"/>
    <dgm:cxn modelId="{9638AC9A-95D8-4114-BD76-9F37E6483414}" type="presParOf" srcId="{85425215-DAF4-4B93-ACFE-80874951D42E}" destId="{7E3FE772-940C-4966-BCA2-983772E3AA9D}" srcOrd="0" destOrd="0" presId="urn:microsoft.com/office/officeart/2005/8/layout/radial5"/>
    <dgm:cxn modelId="{A2C6CC66-5C84-434E-806B-91E5DC6A24ED}" type="presParOf" srcId="{00CF6950-701C-40A2-86C6-16E75229958B}" destId="{9CC6408A-87F0-4E1D-90B0-3A4CC67CBAB3}" srcOrd="10" destOrd="0" presId="urn:microsoft.com/office/officeart/2005/8/layout/radial5"/>
    <dgm:cxn modelId="{4A82AA1D-05DB-4643-98C9-343EFC067004}" type="presParOf" srcId="{00CF6950-701C-40A2-86C6-16E75229958B}" destId="{4628B9FC-0906-4A5D-9B78-B092360DF8B7}" srcOrd="11" destOrd="0" presId="urn:microsoft.com/office/officeart/2005/8/layout/radial5"/>
    <dgm:cxn modelId="{5F1BE10D-436A-4E97-8C2F-92635C32B0BF}" type="presParOf" srcId="{4628B9FC-0906-4A5D-9B78-B092360DF8B7}" destId="{8577B0E0-B58A-4B5F-AC3E-E7257CAC04E8}" srcOrd="0" destOrd="0" presId="urn:microsoft.com/office/officeart/2005/8/layout/radial5"/>
    <dgm:cxn modelId="{A0908EB9-FED1-443D-8135-3C0D48F963F0}" type="presParOf" srcId="{00CF6950-701C-40A2-86C6-16E75229958B}" destId="{FB4783C1-474E-4FEE-BF55-398955152B62}" srcOrd="12" destOrd="0" presId="urn:microsoft.com/office/officeart/2005/8/layout/radial5"/>
    <dgm:cxn modelId="{6335B6D0-CAAE-4280-82F8-C93284F03745}" type="presParOf" srcId="{00CF6950-701C-40A2-86C6-16E75229958B}" destId="{719FB4FE-53CB-4289-A17D-77E2CAE95668}" srcOrd="13" destOrd="0" presId="urn:microsoft.com/office/officeart/2005/8/layout/radial5"/>
    <dgm:cxn modelId="{C1ED4B46-B298-4789-B06E-05795BEAD9E7}" type="presParOf" srcId="{719FB4FE-53CB-4289-A17D-77E2CAE95668}" destId="{6FD4B2DE-3742-4BB1-B6AB-AE6D7EBD9AF7}" srcOrd="0" destOrd="0" presId="urn:microsoft.com/office/officeart/2005/8/layout/radial5"/>
    <dgm:cxn modelId="{39D8C490-6437-423D-B58A-12ABC76ACD6B}" type="presParOf" srcId="{00CF6950-701C-40A2-86C6-16E75229958B}" destId="{9C507CC8-3E55-4463-A8A7-3BA839936E71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7E36EC-DE72-4663-BA1D-4F7CE39D4DA8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169222-35DF-4CBB-9FA6-ED4991F53A5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ГАУ «КЦСАН»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202032-2FE9-4B8F-92BA-638F6822751A}" type="parTrans" cxnId="{F19EF809-979B-41B2-BE5C-D028971E05F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5E1D2C-87DB-43DF-914A-95EE077AF54A}" type="sibTrans" cxnId="{F19EF809-979B-41B2-BE5C-D028971E05F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3ADF50-4914-48D5-AC2B-C9C9F0202135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Отделение «Срочной помощи»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8B9916-7DF2-410D-9C5E-944FE273BD99}" type="parTrans" cxnId="{49B8F159-0EFC-4BBB-A291-C5F408F437C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18276F-B207-420A-B8D7-D39421A75B0D}" type="sibTrans" cxnId="{49B8F159-0EFC-4BBB-A291-C5F408F437C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AAE2A8-E0D8-46DF-B4F3-EEB9A69DD66D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Отделение «Социальное общежитие»</a:t>
          </a:r>
        </a:p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72 койко-мест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183196-F516-49A1-8103-8AFC4795A117}" type="parTrans" cxnId="{F26E0092-93D3-4F26-84C5-719A0C5972F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59F58D-E73F-4A73-B0D8-B1E0742F2F9E}" type="sibTrans" cxnId="{F26E0092-93D3-4F26-84C5-719A0C5972F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0B1AAC-E6D8-455E-ADB8-C765182CEA01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Отделение «Социального ухода»</a:t>
          </a:r>
        </a:p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24 койко-мест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DE04F3-72DD-4DB1-8D99-651F6A7A6E51}" type="parTrans" cxnId="{DC2B5DE1-5F48-456C-92DE-C19E5D433AC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2725FF-44E8-41C1-8BFC-471D580868A3}" type="sibTrans" cxnId="{DC2B5DE1-5F48-456C-92DE-C19E5D433AC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8E2AAA-46AC-406D-AA49-FA7730E00626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Отделение «Социальная гостиница»</a:t>
          </a:r>
        </a:p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24 койко-мест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5E59C8-D0DF-4F5F-9471-9E413ACC66F6}" type="parTrans" cxnId="{6B79A4DA-87A3-4720-B743-A442A7A79AC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E7475-4C10-4825-841B-318FF0A9F55A}" type="sibTrans" cxnId="{6B79A4DA-87A3-4720-B743-A442A7A79AC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1B8EC6-49A8-46B0-8551-F35377837393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Отделение трудовой реабилитации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B56E1D9-B0B9-4223-8F51-4202331DB9D1}" type="parTrans" cxnId="{09D489CE-987F-4418-8B44-C568C1477AE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D0B2A4-8F06-446A-933D-7D3E9D114B7F}" type="sibTrans" cxnId="{09D489CE-987F-4418-8B44-C568C1477AE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9CCEF7-EE26-4EB4-8A70-20038ACED57F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Отделение социальной реабилитации больных наркоманией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673A67-F2FE-418E-99C6-DF66A765303D}" type="parTrans" cxnId="{6871047E-4334-4B68-BB97-5296B7E845D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0FF4B3-4833-4E73-BB23-EBCF57A65D67}" type="sibTrans" cxnId="{6871047E-4334-4B68-BB97-5296B7E845D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CF6950-701C-40A2-86C6-16E75229958B}" type="pres">
      <dgm:prSet presAssocID="{F77E36EC-DE72-4663-BA1D-4F7CE39D4DA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8F0E06-5909-4BFC-87F8-6FEED1A0216E}" type="pres">
      <dgm:prSet presAssocID="{56169222-35DF-4CBB-9FA6-ED4991F53A51}" presName="centerShape" presStyleLbl="node0" presStyleIdx="0" presStyleCnt="1" custScaleX="169833" custScaleY="168044" custLinFactNeighborX="-1331" custLinFactNeighborY="23251"/>
      <dgm:spPr/>
      <dgm:t>
        <a:bodyPr/>
        <a:lstStyle/>
        <a:p>
          <a:endParaRPr lang="ru-RU"/>
        </a:p>
      </dgm:t>
    </dgm:pt>
    <dgm:pt modelId="{95EAD878-84E7-4D8E-98BE-EDC9E11A6510}" type="pres">
      <dgm:prSet presAssocID="{4F8B9916-7DF2-410D-9C5E-944FE273BD99}" presName="parTrans" presStyleLbl="sibTrans2D1" presStyleIdx="0" presStyleCnt="6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51FF58A0-C16A-4E7A-A5EF-B6B213047829}" type="pres">
      <dgm:prSet presAssocID="{4F8B9916-7DF2-410D-9C5E-944FE273BD99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EFF8A22F-8D74-4C79-B7BA-59009A098411}" type="pres">
      <dgm:prSet presAssocID="{483ADF50-4914-48D5-AC2B-C9C9F0202135}" presName="node" presStyleLbl="node1" presStyleIdx="0" presStyleCnt="6" custRadScaleRad="115532" custRadScaleInc="11296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2D67C22-024C-4B0D-A071-D1284B3FEFA4}" type="pres">
      <dgm:prSet presAssocID="{E4183196-F516-49A1-8103-8AFC4795A117}" presName="parTrans" presStyleLbl="sibTrans2D1" presStyleIdx="1" presStyleCnt="6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4F613A63-640B-4CD9-BF19-A3D137A6AA54}" type="pres">
      <dgm:prSet presAssocID="{E4183196-F516-49A1-8103-8AFC4795A117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95FBC1A9-C0B8-4CE6-A75B-2F393C3914F4}" type="pres">
      <dgm:prSet presAssocID="{5FAAE2A8-E0D8-46DF-B4F3-EEB9A69DD66D}" presName="node" presStyleLbl="node1" presStyleIdx="1" presStyleCnt="6" custScaleX="135409" custRadScaleRad="176338" custRadScaleInc="7423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4A1D06A-73F8-4BCC-A7B0-ECFFA043FA69}" type="pres">
      <dgm:prSet presAssocID="{87DE04F3-72DD-4DB1-8D99-651F6A7A6E51}" presName="parTrans" presStyleLbl="sibTrans2D1" presStyleIdx="2" presStyleCnt="6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64958169-8CB2-4840-9184-9D58D235DDB3}" type="pres">
      <dgm:prSet presAssocID="{87DE04F3-72DD-4DB1-8D99-651F6A7A6E51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9207A4FB-5479-402D-9A9E-D3C2A016E228}" type="pres">
      <dgm:prSet presAssocID="{400B1AAC-E6D8-455E-ADB8-C765182CEA01}" presName="node" presStyleLbl="node1" presStyleIdx="2" presStyleCnt="6" custScaleX="141558" custRadScaleRad="191355" custRadScaleInc="-1493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5425215-DAF4-4B93-ACFE-80874951D42E}" type="pres">
      <dgm:prSet presAssocID="{185E59C8-D0DF-4F5F-9471-9E413ACC66F6}" presName="parTrans" presStyleLbl="sibTrans2D1" presStyleIdx="3" presStyleCnt="6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7E3FE772-940C-4966-BCA2-983772E3AA9D}" type="pres">
      <dgm:prSet presAssocID="{185E59C8-D0DF-4F5F-9471-9E413ACC66F6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9CC6408A-87F0-4E1D-90B0-3A4CC67CBAB3}" type="pres">
      <dgm:prSet presAssocID="{1F8E2AAA-46AC-406D-AA49-FA7730E00626}" presName="node" presStyleLbl="node1" presStyleIdx="3" presStyleCnt="6" custScaleX="129169" custRadScaleRad="188437" custRadScaleInc="21827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628B9FC-0906-4A5D-9B78-B092360DF8B7}" type="pres">
      <dgm:prSet presAssocID="{0B56E1D9-B0B9-4223-8F51-4202331DB9D1}" presName="parTrans" presStyleLbl="sibTrans2D1" presStyleIdx="4" presStyleCnt="6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8577B0E0-B58A-4B5F-AC3E-E7257CAC04E8}" type="pres">
      <dgm:prSet presAssocID="{0B56E1D9-B0B9-4223-8F51-4202331DB9D1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FB4783C1-474E-4FEE-BF55-398955152B62}" type="pres">
      <dgm:prSet presAssocID="{661B8EC6-49A8-46B0-8551-F35377837393}" presName="node" presStyleLbl="node1" presStyleIdx="4" presStyleCnt="6" custScaleX="121544" custScaleY="105781" custRadScaleRad="170815" custRadScaleInc="11949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19FB4FE-53CB-4289-A17D-77E2CAE95668}" type="pres">
      <dgm:prSet presAssocID="{6D673A67-F2FE-418E-99C6-DF66A765303D}" presName="parTrans" presStyleLbl="sibTrans2D1" presStyleIdx="5" presStyleCnt="6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6FD4B2DE-3742-4BB1-B6AB-AE6D7EBD9AF7}" type="pres">
      <dgm:prSet presAssocID="{6D673A67-F2FE-418E-99C6-DF66A765303D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9C507CC8-3E55-4463-A8A7-3BA839936E71}" type="pres">
      <dgm:prSet presAssocID="{569CCEF7-EE26-4EB4-8A70-20038ACED57F}" presName="node" presStyleLbl="node1" presStyleIdx="5" presStyleCnt="6" custScaleX="123591" custRadScaleRad="118926" custRadScaleInc="6806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E17EB0DB-4504-4797-9BFF-F846B8784D04}" type="presOf" srcId="{569CCEF7-EE26-4EB4-8A70-20038ACED57F}" destId="{9C507CC8-3E55-4463-A8A7-3BA839936E71}" srcOrd="0" destOrd="0" presId="urn:microsoft.com/office/officeart/2005/8/layout/radial5"/>
    <dgm:cxn modelId="{6B79A4DA-87A3-4720-B743-A442A7A79AC5}" srcId="{56169222-35DF-4CBB-9FA6-ED4991F53A51}" destId="{1F8E2AAA-46AC-406D-AA49-FA7730E00626}" srcOrd="3" destOrd="0" parTransId="{185E59C8-D0DF-4F5F-9471-9E413ACC66F6}" sibTransId="{4D2E7475-4C10-4825-841B-318FF0A9F55A}"/>
    <dgm:cxn modelId="{C3C19E17-6D11-4654-9E5B-8634FA09443B}" type="presOf" srcId="{56169222-35DF-4CBB-9FA6-ED4991F53A51}" destId="{398F0E06-5909-4BFC-87F8-6FEED1A0216E}" srcOrd="0" destOrd="0" presId="urn:microsoft.com/office/officeart/2005/8/layout/radial5"/>
    <dgm:cxn modelId="{668C7CCA-BEA4-4A96-90C6-EB195A3A9E77}" type="presOf" srcId="{6D673A67-F2FE-418E-99C6-DF66A765303D}" destId="{719FB4FE-53CB-4289-A17D-77E2CAE95668}" srcOrd="0" destOrd="0" presId="urn:microsoft.com/office/officeart/2005/8/layout/radial5"/>
    <dgm:cxn modelId="{9EA20290-DF96-4B80-9E1C-0DAC227044F3}" type="presOf" srcId="{87DE04F3-72DD-4DB1-8D99-651F6A7A6E51}" destId="{24A1D06A-73F8-4BCC-A7B0-ECFFA043FA69}" srcOrd="0" destOrd="0" presId="urn:microsoft.com/office/officeart/2005/8/layout/radial5"/>
    <dgm:cxn modelId="{185CC21B-B8A5-459C-97C1-E065FE8252AF}" type="presOf" srcId="{400B1AAC-E6D8-455E-ADB8-C765182CEA01}" destId="{9207A4FB-5479-402D-9A9E-D3C2A016E228}" srcOrd="0" destOrd="0" presId="urn:microsoft.com/office/officeart/2005/8/layout/radial5"/>
    <dgm:cxn modelId="{0C9FFF29-A12C-4283-982B-5493A71D1672}" type="presOf" srcId="{6D673A67-F2FE-418E-99C6-DF66A765303D}" destId="{6FD4B2DE-3742-4BB1-B6AB-AE6D7EBD9AF7}" srcOrd="1" destOrd="0" presId="urn:microsoft.com/office/officeart/2005/8/layout/radial5"/>
    <dgm:cxn modelId="{E676D0FD-27A3-417E-9FCE-D2732EE581D1}" type="presOf" srcId="{185E59C8-D0DF-4F5F-9471-9E413ACC66F6}" destId="{85425215-DAF4-4B93-ACFE-80874951D42E}" srcOrd="0" destOrd="0" presId="urn:microsoft.com/office/officeart/2005/8/layout/radial5"/>
    <dgm:cxn modelId="{6871047E-4334-4B68-BB97-5296B7E845DF}" srcId="{56169222-35DF-4CBB-9FA6-ED4991F53A51}" destId="{569CCEF7-EE26-4EB4-8A70-20038ACED57F}" srcOrd="5" destOrd="0" parTransId="{6D673A67-F2FE-418E-99C6-DF66A765303D}" sibTransId="{2C0FF4B3-4833-4E73-BB23-EBCF57A65D67}"/>
    <dgm:cxn modelId="{D55B886F-7DA7-489F-A6C6-E79C8F52C542}" type="presOf" srcId="{661B8EC6-49A8-46B0-8551-F35377837393}" destId="{FB4783C1-474E-4FEE-BF55-398955152B62}" srcOrd="0" destOrd="0" presId="urn:microsoft.com/office/officeart/2005/8/layout/radial5"/>
    <dgm:cxn modelId="{1DD8B676-B215-4077-8C3C-03B433330E8B}" type="presOf" srcId="{4F8B9916-7DF2-410D-9C5E-944FE273BD99}" destId="{51FF58A0-C16A-4E7A-A5EF-B6B213047829}" srcOrd="1" destOrd="0" presId="urn:microsoft.com/office/officeart/2005/8/layout/radial5"/>
    <dgm:cxn modelId="{908E7E59-D194-4A17-B79D-493AE6F706C6}" type="presOf" srcId="{1F8E2AAA-46AC-406D-AA49-FA7730E00626}" destId="{9CC6408A-87F0-4E1D-90B0-3A4CC67CBAB3}" srcOrd="0" destOrd="0" presId="urn:microsoft.com/office/officeart/2005/8/layout/radial5"/>
    <dgm:cxn modelId="{F19EF809-979B-41B2-BE5C-D028971E05F2}" srcId="{F77E36EC-DE72-4663-BA1D-4F7CE39D4DA8}" destId="{56169222-35DF-4CBB-9FA6-ED4991F53A51}" srcOrd="0" destOrd="0" parTransId="{5B202032-2FE9-4B8F-92BA-638F6822751A}" sibTransId="{D25E1D2C-87DB-43DF-914A-95EE077AF54A}"/>
    <dgm:cxn modelId="{DC2B5DE1-5F48-456C-92DE-C19E5D433ACF}" srcId="{56169222-35DF-4CBB-9FA6-ED4991F53A51}" destId="{400B1AAC-E6D8-455E-ADB8-C765182CEA01}" srcOrd="2" destOrd="0" parTransId="{87DE04F3-72DD-4DB1-8D99-651F6A7A6E51}" sibTransId="{362725FF-44E8-41C1-8BFC-471D580868A3}"/>
    <dgm:cxn modelId="{BE6EEB52-50EF-42F9-87B9-0ADDC31FFAF1}" type="presOf" srcId="{185E59C8-D0DF-4F5F-9471-9E413ACC66F6}" destId="{7E3FE772-940C-4966-BCA2-983772E3AA9D}" srcOrd="1" destOrd="0" presId="urn:microsoft.com/office/officeart/2005/8/layout/radial5"/>
    <dgm:cxn modelId="{FD02527C-2171-4E01-8663-131F4F206E90}" type="presOf" srcId="{87DE04F3-72DD-4DB1-8D99-651F6A7A6E51}" destId="{64958169-8CB2-4840-9184-9D58D235DDB3}" srcOrd="1" destOrd="0" presId="urn:microsoft.com/office/officeart/2005/8/layout/radial5"/>
    <dgm:cxn modelId="{09D489CE-987F-4418-8B44-C568C1477AE9}" srcId="{56169222-35DF-4CBB-9FA6-ED4991F53A51}" destId="{661B8EC6-49A8-46B0-8551-F35377837393}" srcOrd="4" destOrd="0" parTransId="{0B56E1D9-B0B9-4223-8F51-4202331DB9D1}" sibTransId="{09D0B2A4-8F06-446A-933D-7D3E9D114B7F}"/>
    <dgm:cxn modelId="{D9622484-CD52-4111-AA87-F51989A2B921}" type="presOf" srcId="{F77E36EC-DE72-4663-BA1D-4F7CE39D4DA8}" destId="{00CF6950-701C-40A2-86C6-16E75229958B}" srcOrd="0" destOrd="0" presId="urn:microsoft.com/office/officeart/2005/8/layout/radial5"/>
    <dgm:cxn modelId="{01FFBBAC-FA05-46E1-A0BB-390A3B6DFE65}" type="presOf" srcId="{483ADF50-4914-48D5-AC2B-C9C9F0202135}" destId="{EFF8A22F-8D74-4C79-B7BA-59009A098411}" srcOrd="0" destOrd="0" presId="urn:microsoft.com/office/officeart/2005/8/layout/radial5"/>
    <dgm:cxn modelId="{05A0CEBD-0655-4B9C-B8F7-FFEFF0E24ED0}" type="presOf" srcId="{E4183196-F516-49A1-8103-8AFC4795A117}" destId="{4F613A63-640B-4CD9-BF19-A3D137A6AA54}" srcOrd="1" destOrd="0" presId="urn:microsoft.com/office/officeart/2005/8/layout/radial5"/>
    <dgm:cxn modelId="{B016DAC2-7960-4FC7-BF22-67D83DBD5BDF}" type="presOf" srcId="{0B56E1D9-B0B9-4223-8F51-4202331DB9D1}" destId="{8577B0E0-B58A-4B5F-AC3E-E7257CAC04E8}" srcOrd="1" destOrd="0" presId="urn:microsoft.com/office/officeart/2005/8/layout/radial5"/>
    <dgm:cxn modelId="{865F0C7F-FDC7-4089-9D37-93F3577CA8FD}" type="presOf" srcId="{4F8B9916-7DF2-410D-9C5E-944FE273BD99}" destId="{95EAD878-84E7-4D8E-98BE-EDC9E11A6510}" srcOrd="0" destOrd="0" presId="urn:microsoft.com/office/officeart/2005/8/layout/radial5"/>
    <dgm:cxn modelId="{F6083CFC-25B4-4CB3-AEE7-A5E0CB74C532}" type="presOf" srcId="{5FAAE2A8-E0D8-46DF-B4F3-EEB9A69DD66D}" destId="{95FBC1A9-C0B8-4CE6-A75B-2F393C3914F4}" srcOrd="0" destOrd="0" presId="urn:microsoft.com/office/officeart/2005/8/layout/radial5"/>
    <dgm:cxn modelId="{F26E0092-93D3-4F26-84C5-719A0C5972F5}" srcId="{56169222-35DF-4CBB-9FA6-ED4991F53A51}" destId="{5FAAE2A8-E0D8-46DF-B4F3-EEB9A69DD66D}" srcOrd="1" destOrd="0" parTransId="{E4183196-F516-49A1-8103-8AFC4795A117}" sibTransId="{AE59F58D-E73F-4A73-B0D8-B1E0742F2F9E}"/>
    <dgm:cxn modelId="{C733CA9B-1EB4-449A-9FD1-ED0525378AA9}" type="presOf" srcId="{0B56E1D9-B0B9-4223-8F51-4202331DB9D1}" destId="{4628B9FC-0906-4A5D-9B78-B092360DF8B7}" srcOrd="0" destOrd="0" presId="urn:microsoft.com/office/officeart/2005/8/layout/radial5"/>
    <dgm:cxn modelId="{B6E0D541-34EA-4E75-B9A1-3E4F1DBE7F98}" type="presOf" srcId="{E4183196-F516-49A1-8103-8AFC4795A117}" destId="{C2D67C22-024C-4B0D-A071-D1284B3FEFA4}" srcOrd="0" destOrd="0" presId="urn:microsoft.com/office/officeart/2005/8/layout/radial5"/>
    <dgm:cxn modelId="{49B8F159-0EFC-4BBB-A291-C5F408F437C3}" srcId="{56169222-35DF-4CBB-9FA6-ED4991F53A51}" destId="{483ADF50-4914-48D5-AC2B-C9C9F0202135}" srcOrd="0" destOrd="0" parTransId="{4F8B9916-7DF2-410D-9C5E-944FE273BD99}" sibTransId="{5718276F-B207-420A-B8D7-D39421A75B0D}"/>
    <dgm:cxn modelId="{DD53D711-7964-4C1E-B008-1BE3D6C44284}" type="presParOf" srcId="{00CF6950-701C-40A2-86C6-16E75229958B}" destId="{398F0E06-5909-4BFC-87F8-6FEED1A0216E}" srcOrd="0" destOrd="0" presId="urn:microsoft.com/office/officeart/2005/8/layout/radial5"/>
    <dgm:cxn modelId="{439E05E2-C427-49A7-9F8E-81FA952E659F}" type="presParOf" srcId="{00CF6950-701C-40A2-86C6-16E75229958B}" destId="{95EAD878-84E7-4D8E-98BE-EDC9E11A6510}" srcOrd="1" destOrd="0" presId="urn:microsoft.com/office/officeart/2005/8/layout/radial5"/>
    <dgm:cxn modelId="{9BFE2409-A2CF-4F4D-B95C-C9AC4091C461}" type="presParOf" srcId="{95EAD878-84E7-4D8E-98BE-EDC9E11A6510}" destId="{51FF58A0-C16A-4E7A-A5EF-B6B213047829}" srcOrd="0" destOrd="0" presId="urn:microsoft.com/office/officeart/2005/8/layout/radial5"/>
    <dgm:cxn modelId="{4FE66FBC-FA7F-4F2B-9F74-5BE669901440}" type="presParOf" srcId="{00CF6950-701C-40A2-86C6-16E75229958B}" destId="{EFF8A22F-8D74-4C79-B7BA-59009A098411}" srcOrd="2" destOrd="0" presId="urn:microsoft.com/office/officeart/2005/8/layout/radial5"/>
    <dgm:cxn modelId="{29079423-3A3A-42E2-AC47-90A0C313F83A}" type="presParOf" srcId="{00CF6950-701C-40A2-86C6-16E75229958B}" destId="{C2D67C22-024C-4B0D-A071-D1284B3FEFA4}" srcOrd="3" destOrd="0" presId="urn:microsoft.com/office/officeart/2005/8/layout/radial5"/>
    <dgm:cxn modelId="{7483C58E-634E-47A2-9F44-171E6865C3AC}" type="presParOf" srcId="{C2D67C22-024C-4B0D-A071-D1284B3FEFA4}" destId="{4F613A63-640B-4CD9-BF19-A3D137A6AA54}" srcOrd="0" destOrd="0" presId="urn:microsoft.com/office/officeart/2005/8/layout/radial5"/>
    <dgm:cxn modelId="{D0258420-F09A-459B-90B5-437A1544BC1F}" type="presParOf" srcId="{00CF6950-701C-40A2-86C6-16E75229958B}" destId="{95FBC1A9-C0B8-4CE6-A75B-2F393C3914F4}" srcOrd="4" destOrd="0" presId="urn:microsoft.com/office/officeart/2005/8/layout/radial5"/>
    <dgm:cxn modelId="{D99DDE97-54C8-4738-8F87-3B8DEAD7B557}" type="presParOf" srcId="{00CF6950-701C-40A2-86C6-16E75229958B}" destId="{24A1D06A-73F8-4BCC-A7B0-ECFFA043FA69}" srcOrd="5" destOrd="0" presId="urn:microsoft.com/office/officeart/2005/8/layout/radial5"/>
    <dgm:cxn modelId="{3768C30A-9F98-45CF-B1BC-18E504D07534}" type="presParOf" srcId="{24A1D06A-73F8-4BCC-A7B0-ECFFA043FA69}" destId="{64958169-8CB2-4840-9184-9D58D235DDB3}" srcOrd="0" destOrd="0" presId="urn:microsoft.com/office/officeart/2005/8/layout/radial5"/>
    <dgm:cxn modelId="{04E7BADB-633C-40AF-B677-5389E4EE1D1B}" type="presParOf" srcId="{00CF6950-701C-40A2-86C6-16E75229958B}" destId="{9207A4FB-5479-402D-9A9E-D3C2A016E228}" srcOrd="6" destOrd="0" presId="urn:microsoft.com/office/officeart/2005/8/layout/radial5"/>
    <dgm:cxn modelId="{896FFA0A-39AE-4745-8104-E182B94C142F}" type="presParOf" srcId="{00CF6950-701C-40A2-86C6-16E75229958B}" destId="{85425215-DAF4-4B93-ACFE-80874951D42E}" srcOrd="7" destOrd="0" presId="urn:microsoft.com/office/officeart/2005/8/layout/radial5"/>
    <dgm:cxn modelId="{7890EB97-F32B-4B85-B89F-589D764DA899}" type="presParOf" srcId="{85425215-DAF4-4B93-ACFE-80874951D42E}" destId="{7E3FE772-940C-4966-BCA2-983772E3AA9D}" srcOrd="0" destOrd="0" presId="urn:microsoft.com/office/officeart/2005/8/layout/radial5"/>
    <dgm:cxn modelId="{5CB45C8F-CB77-4AB0-9CBB-6D87E1751F7B}" type="presParOf" srcId="{00CF6950-701C-40A2-86C6-16E75229958B}" destId="{9CC6408A-87F0-4E1D-90B0-3A4CC67CBAB3}" srcOrd="8" destOrd="0" presId="urn:microsoft.com/office/officeart/2005/8/layout/radial5"/>
    <dgm:cxn modelId="{A6D924A7-A2FD-4B32-9EDD-7207B94AC74F}" type="presParOf" srcId="{00CF6950-701C-40A2-86C6-16E75229958B}" destId="{4628B9FC-0906-4A5D-9B78-B092360DF8B7}" srcOrd="9" destOrd="0" presId="urn:microsoft.com/office/officeart/2005/8/layout/radial5"/>
    <dgm:cxn modelId="{F41F6753-8CF8-4C8C-A9AE-1104D325B4BD}" type="presParOf" srcId="{4628B9FC-0906-4A5D-9B78-B092360DF8B7}" destId="{8577B0E0-B58A-4B5F-AC3E-E7257CAC04E8}" srcOrd="0" destOrd="0" presId="urn:microsoft.com/office/officeart/2005/8/layout/radial5"/>
    <dgm:cxn modelId="{A6A098E6-D3E9-4BAB-ADCE-B412619758B5}" type="presParOf" srcId="{00CF6950-701C-40A2-86C6-16E75229958B}" destId="{FB4783C1-474E-4FEE-BF55-398955152B62}" srcOrd="10" destOrd="0" presId="urn:microsoft.com/office/officeart/2005/8/layout/radial5"/>
    <dgm:cxn modelId="{071A9E27-B68B-49A6-B8DD-1D1557747DE4}" type="presParOf" srcId="{00CF6950-701C-40A2-86C6-16E75229958B}" destId="{719FB4FE-53CB-4289-A17D-77E2CAE95668}" srcOrd="11" destOrd="0" presId="urn:microsoft.com/office/officeart/2005/8/layout/radial5"/>
    <dgm:cxn modelId="{C5B340E0-9D6F-41D1-8816-0102B372A1C0}" type="presParOf" srcId="{719FB4FE-53CB-4289-A17D-77E2CAE95668}" destId="{6FD4B2DE-3742-4BB1-B6AB-AE6D7EBD9AF7}" srcOrd="0" destOrd="0" presId="urn:microsoft.com/office/officeart/2005/8/layout/radial5"/>
    <dgm:cxn modelId="{79BA0B5F-23D4-4F6B-91B2-C6A93959BCAB}" type="presParOf" srcId="{00CF6950-701C-40A2-86C6-16E75229958B}" destId="{9C507CC8-3E55-4463-A8A7-3BA839936E71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F0E06-5909-4BFC-87F8-6FEED1A0216E}">
      <dsp:nvSpPr>
        <dsp:cNvPr id="0" name=""/>
        <dsp:cNvSpPr/>
      </dsp:nvSpPr>
      <dsp:spPr>
        <a:xfrm>
          <a:off x="3261938" y="2228212"/>
          <a:ext cx="1966063" cy="19453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ГАУ «КЦСАН»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9861" y="2513102"/>
        <a:ext cx="1390217" cy="1375573"/>
      </dsp:txXfrm>
    </dsp:sp>
    <dsp:sp modelId="{79985E1C-F097-401E-AC6C-80CAD1B83A2A}">
      <dsp:nvSpPr>
        <dsp:cNvPr id="0" name=""/>
        <dsp:cNvSpPr/>
      </dsp:nvSpPr>
      <dsp:spPr>
        <a:xfrm rot="13007808">
          <a:off x="1975559" y="1837764"/>
          <a:ext cx="1663117" cy="468513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02111" y="1973561"/>
        <a:ext cx="1522563" cy="281107"/>
      </dsp:txXfrm>
    </dsp:sp>
    <dsp:sp modelId="{74C92A32-CB53-415B-93BD-1D64AFB5567D}">
      <dsp:nvSpPr>
        <dsp:cNvPr id="0" name=""/>
        <dsp:cNvSpPr/>
      </dsp:nvSpPr>
      <dsp:spPr>
        <a:xfrm>
          <a:off x="642947" y="357190"/>
          <a:ext cx="1185392" cy="11853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МФЦ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0813" y="415056"/>
        <a:ext cx="1069660" cy="1069660"/>
      </dsp:txXfrm>
    </dsp:sp>
    <dsp:sp modelId="{95EAD878-84E7-4D8E-98BE-EDC9E11A6510}">
      <dsp:nvSpPr>
        <dsp:cNvPr id="0" name=""/>
        <dsp:cNvSpPr/>
      </dsp:nvSpPr>
      <dsp:spPr>
        <a:xfrm rot="19154337">
          <a:off x="4878909" y="1760495"/>
          <a:ext cx="1620215" cy="447815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95202" y="1893915"/>
        <a:ext cx="1485871" cy="268689"/>
      </dsp:txXfrm>
    </dsp:sp>
    <dsp:sp modelId="{EFF8A22F-8D74-4C79-B7BA-59009A098411}">
      <dsp:nvSpPr>
        <dsp:cNvPr id="0" name=""/>
        <dsp:cNvSpPr/>
      </dsp:nvSpPr>
      <dsp:spPr>
        <a:xfrm>
          <a:off x="6429420" y="214316"/>
          <a:ext cx="1185392" cy="11853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МСЭ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87286" y="272182"/>
        <a:ext cx="1069660" cy="1069660"/>
      </dsp:txXfrm>
    </dsp:sp>
    <dsp:sp modelId="{C2D67C22-024C-4B0D-A071-D1284B3FEFA4}">
      <dsp:nvSpPr>
        <dsp:cNvPr id="0" name=""/>
        <dsp:cNvSpPr/>
      </dsp:nvSpPr>
      <dsp:spPr>
        <a:xfrm rot="20470284">
          <a:off x="5233603" y="2465286"/>
          <a:ext cx="1024009" cy="447815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37197" y="2576528"/>
        <a:ext cx="889665" cy="268689"/>
      </dsp:txXfrm>
    </dsp:sp>
    <dsp:sp modelId="{95FBC1A9-C0B8-4CE6-A75B-2F393C3914F4}">
      <dsp:nvSpPr>
        <dsp:cNvPr id="0" name=""/>
        <dsp:cNvSpPr/>
      </dsp:nvSpPr>
      <dsp:spPr>
        <a:xfrm>
          <a:off x="6296629" y="1661894"/>
          <a:ext cx="1447056" cy="11853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Предприятия и организации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54495" y="1719760"/>
        <a:ext cx="1331324" cy="1069660"/>
      </dsp:txXfrm>
    </dsp:sp>
    <dsp:sp modelId="{24A1D06A-73F8-4BCC-A7B0-ECFFA043FA69}">
      <dsp:nvSpPr>
        <dsp:cNvPr id="0" name=""/>
        <dsp:cNvSpPr/>
      </dsp:nvSpPr>
      <dsp:spPr>
        <a:xfrm rot="656320">
          <a:off x="5297547" y="3294791"/>
          <a:ext cx="1060792" cy="424076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98703" y="3367535"/>
        <a:ext cx="933569" cy="254446"/>
      </dsp:txXfrm>
    </dsp:sp>
    <dsp:sp modelId="{9207A4FB-5479-402D-9A9E-D3C2A016E228}">
      <dsp:nvSpPr>
        <dsp:cNvPr id="0" name=""/>
        <dsp:cNvSpPr/>
      </dsp:nvSpPr>
      <dsp:spPr>
        <a:xfrm>
          <a:off x="6473586" y="3153466"/>
          <a:ext cx="1185392" cy="11853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ГУФСИН РФ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31452" y="3211332"/>
        <a:ext cx="1069660" cy="1069660"/>
      </dsp:txXfrm>
    </dsp:sp>
    <dsp:sp modelId="{85425215-DAF4-4B93-ACFE-80874951D42E}">
      <dsp:nvSpPr>
        <dsp:cNvPr id="0" name=""/>
        <dsp:cNvSpPr/>
      </dsp:nvSpPr>
      <dsp:spPr>
        <a:xfrm rot="10116295">
          <a:off x="1906608" y="3314330"/>
          <a:ext cx="1329103" cy="447815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39628" y="3390622"/>
        <a:ext cx="1194759" cy="268689"/>
      </dsp:txXfrm>
    </dsp:sp>
    <dsp:sp modelId="{9CC6408A-87F0-4E1D-90B0-3A4CC67CBAB3}">
      <dsp:nvSpPr>
        <dsp:cNvPr id="0" name=""/>
        <dsp:cNvSpPr/>
      </dsp:nvSpPr>
      <dsp:spPr>
        <a:xfrm>
          <a:off x="642940" y="3214711"/>
          <a:ext cx="1185392" cy="11853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МВД РФ РОВД РФ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0806" y="3272577"/>
        <a:ext cx="1069660" cy="1069660"/>
      </dsp:txXfrm>
    </dsp:sp>
    <dsp:sp modelId="{4628B9FC-0906-4A5D-9B78-B092360DF8B7}">
      <dsp:nvSpPr>
        <dsp:cNvPr id="0" name=""/>
        <dsp:cNvSpPr/>
      </dsp:nvSpPr>
      <dsp:spPr>
        <a:xfrm rot="11770597">
          <a:off x="1867647" y="2532159"/>
          <a:ext cx="1346832" cy="348906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70247" y="2616521"/>
        <a:ext cx="1242160" cy="209344"/>
      </dsp:txXfrm>
    </dsp:sp>
    <dsp:sp modelId="{FB4783C1-474E-4FEE-BF55-398955152B62}">
      <dsp:nvSpPr>
        <dsp:cNvPr id="0" name=""/>
        <dsp:cNvSpPr/>
      </dsp:nvSpPr>
      <dsp:spPr>
        <a:xfrm>
          <a:off x="571511" y="1714511"/>
          <a:ext cx="1185392" cy="11853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Центр занятости населения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377" y="1772377"/>
        <a:ext cx="1069660" cy="1069660"/>
      </dsp:txXfrm>
    </dsp:sp>
    <dsp:sp modelId="{719FB4FE-53CB-4289-A17D-77E2CAE95668}">
      <dsp:nvSpPr>
        <dsp:cNvPr id="0" name=""/>
        <dsp:cNvSpPr/>
      </dsp:nvSpPr>
      <dsp:spPr>
        <a:xfrm rot="17674506">
          <a:off x="4503239" y="1650668"/>
          <a:ext cx="932760" cy="447815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42475" y="1801318"/>
        <a:ext cx="798416" cy="268689"/>
      </dsp:txXfrm>
    </dsp:sp>
    <dsp:sp modelId="{9C507CC8-3E55-4463-A8A7-3BA839936E71}">
      <dsp:nvSpPr>
        <dsp:cNvPr id="0" name=""/>
        <dsp:cNvSpPr/>
      </dsp:nvSpPr>
      <dsp:spPr>
        <a:xfrm>
          <a:off x="4429155" y="214314"/>
          <a:ext cx="1821119" cy="11853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Учреждения здравоохранения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7021" y="272180"/>
        <a:ext cx="1705387" cy="1069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F0E06-5909-4BFC-87F8-6FEED1A0216E}">
      <dsp:nvSpPr>
        <dsp:cNvPr id="0" name=""/>
        <dsp:cNvSpPr/>
      </dsp:nvSpPr>
      <dsp:spPr>
        <a:xfrm>
          <a:off x="3266290" y="2086153"/>
          <a:ext cx="1985286" cy="19643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ГАУ «КЦСАН»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7028" y="2373829"/>
        <a:ext cx="1403810" cy="1389021"/>
      </dsp:txXfrm>
    </dsp:sp>
    <dsp:sp modelId="{95EAD878-84E7-4D8E-98BE-EDC9E11A6510}">
      <dsp:nvSpPr>
        <dsp:cNvPr id="0" name=""/>
        <dsp:cNvSpPr/>
      </dsp:nvSpPr>
      <dsp:spPr>
        <a:xfrm rot="17713337">
          <a:off x="4616265" y="1507269"/>
          <a:ext cx="563452" cy="408748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1450" y="1644486"/>
        <a:ext cx="440828" cy="245248"/>
      </dsp:txXfrm>
    </dsp:sp>
    <dsp:sp modelId="{EFF8A22F-8D74-4C79-B7BA-59009A098411}">
      <dsp:nvSpPr>
        <dsp:cNvPr id="0" name=""/>
        <dsp:cNvSpPr/>
      </dsp:nvSpPr>
      <dsp:spPr>
        <a:xfrm>
          <a:off x="4786347" y="71442"/>
          <a:ext cx="1202202" cy="12022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Отделение «Срочной помощи»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5034" y="130129"/>
        <a:ext cx="1084828" cy="1084828"/>
      </dsp:txXfrm>
    </dsp:sp>
    <dsp:sp modelId="{C2D67C22-024C-4B0D-A071-D1284B3FEFA4}">
      <dsp:nvSpPr>
        <dsp:cNvPr id="0" name=""/>
        <dsp:cNvSpPr/>
      </dsp:nvSpPr>
      <dsp:spPr>
        <a:xfrm rot="20304268">
          <a:off x="5449639" y="2240854"/>
          <a:ext cx="766904" cy="408748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53943" y="2345170"/>
        <a:ext cx="644280" cy="245248"/>
      </dsp:txXfrm>
    </dsp:sp>
    <dsp:sp modelId="{95FBC1A9-C0B8-4CE6-A75B-2F393C3914F4}">
      <dsp:nvSpPr>
        <dsp:cNvPr id="0" name=""/>
        <dsp:cNvSpPr/>
      </dsp:nvSpPr>
      <dsp:spPr>
        <a:xfrm>
          <a:off x="6429428" y="1285885"/>
          <a:ext cx="1627890" cy="12022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Отделение «Социальное общежитие»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72 койко-мест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88115" y="1344572"/>
        <a:ext cx="1510516" cy="1084828"/>
      </dsp:txXfrm>
    </dsp:sp>
    <dsp:sp modelId="{24A1D06A-73F8-4BCC-A7B0-ECFFA043FA69}">
      <dsp:nvSpPr>
        <dsp:cNvPr id="0" name=""/>
        <dsp:cNvSpPr/>
      </dsp:nvSpPr>
      <dsp:spPr>
        <a:xfrm rot="694954">
          <a:off x="5479912" y="3178562"/>
          <a:ext cx="627978" cy="408748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1161" y="3248002"/>
        <a:ext cx="505354" cy="245248"/>
      </dsp:txXfrm>
    </dsp:sp>
    <dsp:sp modelId="{9207A4FB-5479-402D-9A9E-D3C2A016E228}">
      <dsp:nvSpPr>
        <dsp:cNvPr id="0" name=""/>
        <dsp:cNvSpPr/>
      </dsp:nvSpPr>
      <dsp:spPr>
        <a:xfrm>
          <a:off x="6357981" y="3071842"/>
          <a:ext cx="1701813" cy="12022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Отделение «Социального ухода»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24 койко-мест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16668" y="3130529"/>
        <a:ext cx="1584439" cy="1084828"/>
      </dsp:txXfrm>
    </dsp:sp>
    <dsp:sp modelId="{85425215-DAF4-4B93-ACFE-80874951D42E}">
      <dsp:nvSpPr>
        <dsp:cNvPr id="0" name=""/>
        <dsp:cNvSpPr/>
      </dsp:nvSpPr>
      <dsp:spPr>
        <a:xfrm rot="10161957">
          <a:off x="2446237" y="3148135"/>
          <a:ext cx="598449" cy="408748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567808" y="3218571"/>
        <a:ext cx="475825" cy="245248"/>
      </dsp:txXfrm>
    </dsp:sp>
    <dsp:sp modelId="{9CC6408A-87F0-4E1D-90B0-3A4CC67CBAB3}">
      <dsp:nvSpPr>
        <dsp:cNvPr id="0" name=""/>
        <dsp:cNvSpPr/>
      </dsp:nvSpPr>
      <dsp:spPr>
        <a:xfrm>
          <a:off x="642938" y="3000394"/>
          <a:ext cx="1552872" cy="12022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Отделение «Социальная гостиница»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24 койко-мест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1625" y="3059081"/>
        <a:ext cx="1435498" cy="1084828"/>
      </dsp:txXfrm>
    </dsp:sp>
    <dsp:sp modelId="{4628B9FC-0906-4A5D-9B78-B092360DF8B7}">
      <dsp:nvSpPr>
        <dsp:cNvPr id="0" name=""/>
        <dsp:cNvSpPr/>
      </dsp:nvSpPr>
      <dsp:spPr>
        <a:xfrm rot="12054661">
          <a:off x="2395921" y="2284266"/>
          <a:ext cx="691611" cy="408748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514507" y="2387899"/>
        <a:ext cx="568987" cy="245248"/>
      </dsp:txXfrm>
    </dsp:sp>
    <dsp:sp modelId="{FB4783C1-474E-4FEE-BF55-398955152B62}">
      <dsp:nvSpPr>
        <dsp:cNvPr id="0" name=""/>
        <dsp:cNvSpPr/>
      </dsp:nvSpPr>
      <dsp:spPr>
        <a:xfrm>
          <a:off x="714376" y="1357324"/>
          <a:ext cx="1461204" cy="12717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libri" pitchFamily="34" charset="0"/>
              <a:cs typeface="Calibri" pitchFamily="34" charset="0"/>
            </a:rPr>
            <a:t>Отделение трудовой реабилитации</a:t>
          </a:r>
          <a:endParaRPr lang="ru-RU" sz="1600" kern="1200" dirty="0">
            <a:latin typeface="Calibri" pitchFamily="34" charset="0"/>
            <a:cs typeface="Calibri" pitchFamily="34" charset="0"/>
          </a:endParaRPr>
        </a:p>
      </dsp:txBody>
      <dsp:txXfrm>
        <a:off x="776455" y="1419403"/>
        <a:ext cx="1337046" cy="1147543"/>
      </dsp:txXfrm>
    </dsp:sp>
    <dsp:sp modelId="{719FB4FE-53CB-4289-A17D-77E2CAE95668}">
      <dsp:nvSpPr>
        <dsp:cNvPr id="0" name=""/>
        <dsp:cNvSpPr/>
      </dsp:nvSpPr>
      <dsp:spPr>
        <a:xfrm rot="14526788">
          <a:off x="3296735" y="1556534"/>
          <a:ext cx="540666" cy="408748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386724" y="1692476"/>
        <a:ext cx="418042" cy="245248"/>
      </dsp:txXfrm>
    </dsp:sp>
    <dsp:sp modelId="{9C507CC8-3E55-4463-A8A7-3BA839936E71}">
      <dsp:nvSpPr>
        <dsp:cNvPr id="0" name=""/>
        <dsp:cNvSpPr/>
      </dsp:nvSpPr>
      <dsp:spPr>
        <a:xfrm>
          <a:off x="2286020" y="142872"/>
          <a:ext cx="1485814" cy="12022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Отделение социальной реабилитации больных наркоманией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4707" y="201559"/>
        <a:ext cx="1368440" cy="1084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sankem.ru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8.pn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://csankem.ru/" TargetMode="Externa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ankem.ru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3571876"/>
            <a:ext cx="4572032" cy="252569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Государственное автономное учреждение  «КЕМЕРОВСКИЙ ЦЕНТР СОЦИАЛЬНОЙ  АДАПТАЦИИ НАСЕЛЕНИЯ»</a:t>
            </a:r>
          </a:p>
          <a:p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НОМИНАЦИЯ: </a:t>
            </a:r>
          </a:p>
          <a:p>
            <a:pPr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Лучшая практика социальной</a:t>
            </a:r>
          </a:p>
          <a:p>
            <a:pPr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реабилитации больных наркоманией</a:t>
            </a:r>
          </a:p>
          <a:p>
            <a:pPr>
              <a:buNone/>
            </a:pPr>
            <a:endParaRPr lang="ru-RU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Программа социальной реабилитации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больных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наркоманией «Здоровый шаг»</a:t>
            </a:r>
          </a:p>
          <a:p>
            <a:pPr>
              <a:buNone/>
            </a:pPr>
            <a:endParaRPr lang="ru-RU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3929066"/>
            <a:ext cx="3714776" cy="212565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          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Стаж работы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39 лет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Стаж работы директором 12 лет</a:t>
            </a: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Награды: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Медаль «За веру и добро» 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Благодарность министра социальной защиты населения Кузбасса</a:t>
            </a:r>
          </a:p>
          <a:p>
            <a:pPr>
              <a:buNone/>
            </a:pPr>
            <a:endParaRPr lang="ru-RU" sz="6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214422"/>
            <a:ext cx="8072494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214422"/>
            <a:ext cx="37147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Шевчук 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Юрий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Станиславович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csankem.ru/images/logo20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142853"/>
            <a:ext cx="857256" cy="862558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36" t="6631" r="12247" b="5668"/>
          <a:stretch/>
        </p:blipFill>
        <p:spPr>
          <a:xfrm>
            <a:off x="5357818" y="537286"/>
            <a:ext cx="2286016" cy="3227790"/>
          </a:xfrm>
          <a:prstGeom prst="rect">
            <a:avLst/>
          </a:prstGeom>
          <a:ln w="12700">
            <a:noFill/>
            <a:prstDash val="dash"/>
          </a:ln>
        </p:spPr>
      </p:pic>
      <p:pic>
        <p:nvPicPr>
          <p:cNvPr id="9" name="Picture 2" descr="http://csankem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5338" y="6000768"/>
            <a:ext cx="638155" cy="63815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643834" y="5643578"/>
            <a:ext cx="16949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  <a:hlinkClick r:id="rId6" tooltip="Кемеровский центр социальной адаптации населения"/>
              </a:rPr>
              <a:t>http://csankem.ru/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  <a:hlinkClick r:id="rId6" tooltip="Кемеровский центр социальной адаптации населения"/>
              </a:rPr>
              <a:t>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User2\Desktop\Сахарчук Н.Ю\kuzbass300-logo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1"/>
            <a:ext cx="754129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22"/>
            <a:ext cx="3857652" cy="578647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90000"/>
              </a:lnSpc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Психологическая диагностика и обследование личности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проведение психологической диагностики;</a:t>
            </a:r>
          </a:p>
          <a:p>
            <a:pPr algn="just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разработка рекомендаций по проведению реабилитационных мероприятий.</a:t>
            </a:r>
          </a:p>
          <a:p>
            <a:pPr algn="just"/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Психологическое консультирование и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 психологическая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поддержка семьи</a:t>
            </a:r>
          </a:p>
          <a:p>
            <a:pPr algn="just">
              <a:lnSpc>
                <a:spcPct val="90000"/>
              </a:lnSpc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  Консультирование направлено на оказание помощи получателям услуг и их семьям в принятии решений относительно обстоятельств и условий личной и социальной жизни.</a:t>
            </a:r>
          </a:p>
          <a:p>
            <a:pPr algn="just">
              <a:lnSpc>
                <a:spcPct val="90000"/>
              </a:lnSpc>
              <a:buNone/>
            </a:pP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        Психологическая коррекция проводится в соответствии с АПК-программами:</a:t>
            </a:r>
          </a:p>
          <a:p>
            <a:pPr algn="just">
              <a:lnSpc>
                <a:spcPct val="90000"/>
              </a:lnSpc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        АПК-программа «НАРКОНЕТ»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направлена на:</a:t>
            </a:r>
          </a:p>
          <a:p>
            <a:pPr algn="just">
              <a:lnSpc>
                <a:spcPct val="90000"/>
              </a:lnSpc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Устранение патологического влечения к наркотическим препаратам и психологических последствий их употребления.</a:t>
            </a:r>
          </a:p>
          <a:p>
            <a:pPr algn="just">
              <a:lnSpc>
                <a:spcPct val="90000"/>
              </a:lnSpc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Нормализацию психофизиологического состояния.</a:t>
            </a:r>
          </a:p>
          <a:p>
            <a:pPr algn="just">
              <a:lnSpc>
                <a:spcPct val="90000"/>
              </a:lnSpc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        АПК-программа «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</a:rPr>
              <a:t>ALKAVERS»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направлена на:</a:t>
            </a:r>
          </a:p>
          <a:p>
            <a:pPr algn="just">
              <a:lnSpc>
                <a:spcPct val="90000"/>
              </a:lnSpc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Устранение влечения к алкоголю и последствий его употребления.</a:t>
            </a:r>
          </a:p>
          <a:p>
            <a:pPr algn="just">
              <a:lnSpc>
                <a:spcPct val="90000"/>
              </a:lnSpc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Усиление механизмов сопротивляемости алкогольной зависимости.</a:t>
            </a:r>
          </a:p>
          <a:p>
            <a:pPr algn="just">
              <a:buNone/>
            </a:pPr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5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57422" y="285728"/>
            <a:ext cx="4429156" cy="582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Социально-психологические услуги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User2\Desktop\59oQCXpl1I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071546"/>
            <a:ext cx="2784535" cy="186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csankem.ru/images/logo20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5" y="142853"/>
            <a:ext cx="785818" cy="790678"/>
          </a:xfrm>
          <a:prstGeom prst="rect">
            <a:avLst/>
          </a:prstGeom>
          <a:noFill/>
        </p:spPr>
      </p:pic>
      <p:pic>
        <p:nvPicPr>
          <p:cNvPr id="1026" name="Picture 2" descr="C:\Users\User2\Desktop\Сахарчук Н.Ю\imbit_somvi_narkone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3429000"/>
            <a:ext cx="2219271" cy="2038352"/>
          </a:xfrm>
          <a:prstGeom prst="rect">
            <a:avLst/>
          </a:prstGeom>
          <a:noFill/>
        </p:spPr>
      </p:pic>
      <p:pic>
        <p:nvPicPr>
          <p:cNvPr id="1027" name="Picture 3" descr="C:\Users\User2\Desktop\Сахарчук Н.Ю\imbit_somvi_alkaver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4786322"/>
            <a:ext cx="2538418" cy="2331482"/>
          </a:xfrm>
          <a:prstGeom prst="rect">
            <a:avLst/>
          </a:prstGeom>
          <a:noFill/>
        </p:spPr>
      </p:pic>
      <p:pic>
        <p:nvPicPr>
          <p:cNvPr id="10" name="Рисунок 9" descr="C:\Users\User2\Desktop\Djr0AVdsCp4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2571744"/>
            <a:ext cx="2767282" cy="222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2\Desktop\Сахарчук Н.Ю\kuzbass300-logo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24" y="1"/>
            <a:ext cx="968443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3957638" cy="128588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Оказание помощи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трудоустройстве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в профессиональной переподготовке. Профессиональная ориентация, оказание содействия в трудоустройстве – основная цель трудовой реабилитации, которая дает возможность получить подходящую работу и достичь материальной независимости.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швейной мастерской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является одним из видов трудотерапии для наших получателей социальных услуг. 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357290" y="428604"/>
            <a:ext cx="285752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Социально-трудовые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услуги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csankem.ru/images/logo20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785818" cy="790678"/>
          </a:xfrm>
          <a:prstGeom prst="rect">
            <a:avLst/>
          </a:prstGeom>
          <a:noFill/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714348" y="3571876"/>
            <a:ext cx="3929090" cy="511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Социально-правовые услуги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14348" y="4214818"/>
            <a:ext cx="3900486" cy="2071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Проводятся консультации по вопросам  предоставления мер социальной поддержки.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Оказывается содействие в получении бесплатной юридической помощи, которое состоит в выяснении нуждаемости гражданина, информировании гражданина о путях реализации его законных прав, разъяснении права на получение бесплатной юридической помощи.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User2\Desktop\Сахарчук Н.Ю\yurist-Moskv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857628"/>
            <a:ext cx="309663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\\server\Общая папка\Сахарчук Н.Ю\Реабилитация нарко\photo_2024-03-01_12-39-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142984"/>
            <a:ext cx="2942021" cy="22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2\Desktop\Сахарчук Н.Ю\kuzbass300-logo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1"/>
            <a:ext cx="968443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571612"/>
            <a:ext cx="4143404" cy="1143000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Проведение занятий в тренажерном зале.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получателей социальных услуг разрабатываются программы занятий, комбинации упражнений различной интенсивности, быстроты, силы и выносливости.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2357422" y="285728"/>
            <a:ext cx="4429156" cy="582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Физкультурно-оздоровительные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услуги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571472" y="3786190"/>
            <a:ext cx="41434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571876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Проведение оздоровительных мероприятий.</a:t>
            </a:r>
          </a:p>
          <a:p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929066"/>
            <a:ext cx="407196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укрепления здоровья и формирования привычки к здоровому образу жизни проводятся занятия по оздоровительному бегу и ходьбе, шахматам, настольному теннису, спортивному ориентированию, а так же организация участия получателей услуг в физкультурно-спортивных праздниках.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csankem.ru/images/logo20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785818" cy="790678"/>
          </a:xfrm>
          <a:prstGeom prst="rect">
            <a:avLst/>
          </a:prstGeom>
          <a:noFill/>
        </p:spPr>
      </p:pic>
      <p:pic>
        <p:nvPicPr>
          <p:cNvPr id="12" name="Picture 2" descr="http://csankem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6000768"/>
            <a:ext cx="709593" cy="70959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429520" y="5715016"/>
            <a:ext cx="14590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http://csankem.ru/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\\server\Общая папка\Сахарчук Н.Ю\Реабилитация нарко\photo_2024-03-01_12-38-1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3643314"/>
            <a:ext cx="30911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\\server\Общая папка\Сахарчук Н.Ю\Реабилитация нарко\photo_2024-03-01_12-40-0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1285860"/>
            <a:ext cx="275707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User2\Desktop\Сахарчук Н.Ю\kuzbass300-logo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24" y="1"/>
            <a:ext cx="968443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6118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4000528" cy="30003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Приоритетные цели и задачи: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 условий жизнедеятельности для получателей социальных услуг.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граждан безопасными и комфортными условиями.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доступности социальных услуг для лиц без определенного места жительства и прибывших из мест лишения свободы.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Социализация лиц без определенного места жительства и прибывших из мест лишения свободы.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реабилитация лиц, больных наркоманией.</a:t>
            </a:r>
          </a:p>
          <a:p>
            <a:pPr algn="l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357166"/>
            <a:ext cx="6286544" cy="911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автономное учреждение «Кемеровский центр социальной адаптации населения»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5" name="Рисунок 10" descr="F:\DCIM\100CANON\IMG_0984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785926"/>
            <a:ext cx="4098356" cy="285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sankem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429264"/>
            <a:ext cx="852469" cy="852469"/>
          </a:xfrm>
          <a:prstGeom prst="rect">
            <a:avLst/>
          </a:prstGeom>
          <a:noFill/>
        </p:spPr>
      </p:pic>
      <p:pic>
        <p:nvPicPr>
          <p:cNvPr id="8" name="Picture 2" descr="http://csankem.ru/images/logo202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5" y="142853"/>
            <a:ext cx="785818" cy="7906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449082" y="5072074"/>
            <a:ext cx="16949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http://csankem.ru/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User2\Desktop\Сахарчук Н.Ю\kuzbass300-logo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1"/>
            <a:ext cx="754129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214290"/>
            <a:ext cx="414340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Взаимодействие ГАУ «КЦСАН»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учреждениями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116726155"/>
              </p:ext>
            </p:extLst>
          </p:nvPr>
        </p:nvGraphicFramePr>
        <p:xfrm>
          <a:off x="142844" y="1428736"/>
          <a:ext cx="8715436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http://csankem.ru/images/logo202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5" y="142853"/>
            <a:ext cx="785818" cy="790678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2643174" y="1643050"/>
            <a:ext cx="1714512" cy="1185392"/>
            <a:chOff x="642938" y="285743"/>
            <a:chExt cx="1465038" cy="1185392"/>
          </a:xfrm>
          <a:scene3d>
            <a:camera prst="orthographicFront"/>
            <a:lightRig rig="fla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642938" y="285743"/>
              <a:ext cx="1465038" cy="1185392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700804" y="343609"/>
              <a:ext cx="1349306" cy="10696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Кузбасский клинический наркологический диспансер</a:t>
              </a: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8"/>
          <p:cNvGrpSpPr/>
          <p:nvPr/>
        </p:nvGrpSpPr>
        <p:grpSpPr>
          <a:xfrm flipH="1">
            <a:off x="3571868" y="2857496"/>
            <a:ext cx="571500" cy="857256"/>
            <a:chOff x="4583755" y="1570526"/>
            <a:chExt cx="447815" cy="542775"/>
          </a:xfrm>
          <a:scene3d>
            <a:camera prst="orthographicFront"/>
            <a:lightRig rig="flat" dir="t"/>
          </a:scene3d>
        </p:grpSpPr>
        <p:sp>
          <p:nvSpPr>
            <p:cNvPr id="10" name="Двойная стрелка влево/вправо 9"/>
            <p:cNvSpPr/>
            <p:nvPr/>
          </p:nvSpPr>
          <p:spPr>
            <a:xfrm rot="17549541">
              <a:off x="4536275" y="1618006"/>
              <a:ext cx="542775" cy="447815"/>
            </a:xfrm>
            <a:prstGeom prst="leftRightArrow">
              <a:avLst/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Двойная стрелка влево/вправо 4"/>
            <p:cNvSpPr/>
            <p:nvPr/>
          </p:nvSpPr>
          <p:spPr>
            <a:xfrm rot="17549541">
              <a:off x="4577750" y="1769631"/>
              <a:ext cx="408431" cy="268689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Рисунок 11" descr="C:\Users\User2\Desktop\Сахарчук Н.Ю\kuzbass300-logo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15338" y="1"/>
            <a:ext cx="754129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116726155"/>
              </p:ext>
            </p:extLst>
          </p:nvPr>
        </p:nvGraphicFramePr>
        <p:xfrm>
          <a:off x="214282" y="1714488"/>
          <a:ext cx="8715436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3108" y="274638"/>
            <a:ext cx="5000660" cy="796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ГАУ «Кемеровский центр социальной адаптации населения»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csankem.ru/images/logo202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5" y="142853"/>
            <a:ext cx="785818" cy="790678"/>
          </a:xfrm>
          <a:prstGeom prst="rect">
            <a:avLst/>
          </a:prstGeom>
          <a:noFill/>
        </p:spPr>
      </p:pic>
      <p:pic>
        <p:nvPicPr>
          <p:cNvPr id="6" name="Рисунок 5" descr="C:\Users\User2\Desktop\Сахарчук Н.Ю\kuzbass300-logo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15338" y="1"/>
            <a:ext cx="754129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User2\Desktop\Сахарчук Н.Ю\kuzbass300-logo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1"/>
            <a:ext cx="968443" cy="1071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714488"/>
            <a:ext cx="3357586" cy="1470025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Особенность технологии: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осуществление реабилитационных мероприятий больным наркоманией в соответствии с индивидуальной программой предоставления социальных услуг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500438"/>
            <a:ext cx="3571900" cy="175260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Целевая группа: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Лица больные наркоманией, прошедшие полный курс медицинской реабилитации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2500298" y="274638"/>
            <a:ext cx="4286280" cy="654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Программа социальной реабилитации больных наркоманией «Здоровый шаг»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71472" y="4929198"/>
            <a:ext cx="24288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Территория внедрения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Кемеровская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область</a:t>
            </a: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User2\Desktop\Сахарчук Н.Ю\индивидуальная программа1.jpg"/>
          <p:cNvPicPr/>
          <p:nvPr/>
        </p:nvPicPr>
        <p:blipFill>
          <a:blip r:embed="rId4" cstate="print"/>
          <a:srcRect l="15572" r="13974"/>
          <a:stretch>
            <a:fillRect/>
          </a:stretch>
        </p:blipFill>
        <p:spPr bwMode="auto">
          <a:xfrm>
            <a:off x="5715008" y="1214422"/>
            <a:ext cx="273754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C:\Users\User2\Desktop\Сахарчук Н.Ю\phot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571744"/>
            <a:ext cx="1714512" cy="1714512"/>
          </a:xfrm>
          <a:prstGeom prst="rect">
            <a:avLst/>
          </a:prstGeom>
          <a:noFill/>
        </p:spPr>
      </p:pic>
      <p:pic>
        <p:nvPicPr>
          <p:cNvPr id="3076" name="Picture 4" descr="C:\Users\User2\Desktop\Сахарчук Н.Ю\кузбасс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000504"/>
            <a:ext cx="2428868" cy="2428868"/>
          </a:xfrm>
          <a:prstGeom prst="rect">
            <a:avLst/>
          </a:prstGeom>
          <a:noFill/>
        </p:spPr>
      </p:pic>
      <p:pic>
        <p:nvPicPr>
          <p:cNvPr id="11" name="Picture 2" descr="http://csankem.ru/images/logo202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68" y="209029"/>
            <a:ext cx="857256" cy="862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45720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Создание условий для формирования    новых личностных ценностей,   ориентиров, мотивации к здоровому образу жизни социальных навыков и навыков психологической устойчивости.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условий для формирования позитивных интересов получателей социальных услуг.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коррекции психологического состояния получателей социальных услуг и содействие в их адаптации.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Оказание помощи в трудоустройстве, восстановлении трудовых и профессиональных навыков.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0298" y="274638"/>
            <a:ext cx="4286280" cy="654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 социальной реабилитации больных наркоманией «Здоровый шаг»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5000628" y="4071942"/>
            <a:ext cx="3714776" cy="21256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000628" y="2857496"/>
            <a:ext cx="3571900" cy="324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http://csankem.ru/images/logo20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142853"/>
            <a:ext cx="785818" cy="790678"/>
          </a:xfrm>
          <a:prstGeom prst="rect">
            <a:avLst/>
          </a:prstGeom>
          <a:noFill/>
        </p:spPr>
      </p:pic>
      <p:pic>
        <p:nvPicPr>
          <p:cNvPr id="2055" name="Picture 7" descr="C:\Users\User2\Desktop\Сахарчук Н.Ю\зож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428736"/>
            <a:ext cx="2571768" cy="1714512"/>
          </a:xfrm>
          <a:prstGeom prst="rect">
            <a:avLst/>
          </a:prstGeom>
          <a:noFill/>
        </p:spPr>
      </p:pic>
      <p:pic>
        <p:nvPicPr>
          <p:cNvPr id="2056" name="Picture 8" descr="C:\Users\User2\Desktop\Сахарчук Н.Ю\зож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2928934"/>
            <a:ext cx="2105899" cy="1940076"/>
          </a:xfrm>
          <a:prstGeom prst="rect">
            <a:avLst/>
          </a:prstGeom>
          <a:noFill/>
        </p:spPr>
      </p:pic>
      <p:pic>
        <p:nvPicPr>
          <p:cNvPr id="2057" name="Picture 9" descr="C:\Users\User2\Desktop\Сахарчук Н.Ю\зож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4714884"/>
            <a:ext cx="2366358" cy="1571636"/>
          </a:xfrm>
          <a:prstGeom prst="rect">
            <a:avLst/>
          </a:prstGeom>
          <a:noFill/>
        </p:spPr>
      </p:pic>
      <p:pic>
        <p:nvPicPr>
          <p:cNvPr id="10" name="Рисунок 9" descr="C:\Users\User2\Desktop\Сахарчук Н.Ю\kuzbass300-logo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24" y="1"/>
            <a:ext cx="968443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000" dirty="0" smtClean="0"/>
              <a:t>Какие услуги оказываются отделением и составление ИППСУ</a:t>
            </a:r>
            <a:endParaRPr lang="ru-RU" sz="1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85860"/>
            <a:ext cx="4000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Социальная реабилитация больных наркоманией проводится в соответствии с межведомственным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Приказом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«Об утверждении порядка прохождения больными наркоманией медицинской и социальной реабилитации»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3 мая 2023 года.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</p:txBody>
      </p:sp>
      <p:pic>
        <p:nvPicPr>
          <p:cNvPr id="4" name="Picture 2" descr="http://csankem.ru/images/logo20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142853"/>
            <a:ext cx="785818" cy="7906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4214818"/>
            <a:ext cx="37861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Индивидуальный подход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Исходя из реабилитационного потенциала получателя социальных услуг специалисты «Отделения реабилитации больных наркоманией» разрабатывают Индивидуальную программу предоставления социальных услуг.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500298" y="274638"/>
            <a:ext cx="4286280" cy="654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Программа социальной реабилитации больных наркоманией «Здоровый шаг»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https://abrakadabra.fun/uploads/posts/2022-03/1646126120_4-abrakadabra-fun-p-fon-dlya-krasnoi-knigi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C:\Users\User2\Desktop\Сахарчук Н.Ю\kartinki-uchebniki-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285860"/>
            <a:ext cx="2136208" cy="1725485"/>
          </a:xfrm>
          <a:prstGeom prst="rect">
            <a:avLst/>
          </a:prstGeom>
          <a:noFill/>
        </p:spPr>
      </p:pic>
      <p:pic>
        <p:nvPicPr>
          <p:cNvPr id="6151" name="Picture 7" descr="C:\Users\User2\Desktop\Сахарчук Н.Ю\knigi-starye-stopka-ochki-li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928802"/>
            <a:ext cx="1857388" cy="185738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3643314"/>
            <a:ext cx="155377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28596" y="264318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Социальная реабилитация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включает в себя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Социально-педагогические услуги,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Социально-психологические услуги,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Социально-трудовые услуги,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Социально-правовые услуги,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Физкультурно-оздоровительные услуги.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User2\Desktop\Сахарчук Н.Ю\kuzbass300-logo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24" y="1"/>
            <a:ext cx="968443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1914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928934"/>
            <a:ext cx="3929090" cy="2786082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выявлении реабилитационного потенциала каждого клиента;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выделении приоритетного направления реабилитации;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дифференцированном подходе к организации и реализации реабилитационных мероприятий;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последовательности реабилитационного воздействия;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преемственности методов реабилитации при комплексном воздействии.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285860"/>
            <a:ext cx="3971924" cy="796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Особенности организации реабилитационного процесса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571472" y="1214423"/>
            <a:ext cx="3643338" cy="9286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285992"/>
            <a:ext cx="4000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Комплексный подход реабилитации     основывается на: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786314" y="2857496"/>
            <a:ext cx="397192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Необходимые условия для проведения мероприятий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000628" y="2857496"/>
            <a:ext cx="3571900" cy="324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723872" y="1366823"/>
            <a:ext cx="3643338" cy="9286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4786314" y="3571876"/>
            <a:ext cx="3929090" cy="3000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зал лечебной физкультуры и спортивные тренажеры;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производственные (трудовые) мастерские;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компьютерный класс;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комната психологической разгрузки (сенсорная);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досуговый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комплекс для просмотра тематических фильмов, телепередач;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класс для групповой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деятельности и работы специалистов с больными наркоманией и их семьями.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://csankem.ru/images/logo20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142853"/>
            <a:ext cx="785818" cy="790678"/>
          </a:xfrm>
          <a:prstGeom prst="rect">
            <a:avLst/>
          </a:prstGeom>
          <a:noFill/>
        </p:spPr>
      </p:pic>
      <p:pic>
        <p:nvPicPr>
          <p:cNvPr id="18" name="Рисунок 17" descr="\\server\Общая папка\Сахарчук Н.Ю\Реабилитация нарко\photo_2024-03-01_12-37-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071546"/>
            <a:ext cx="236057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3"/>
          <p:cNvSpPr txBox="1">
            <a:spLocks/>
          </p:cNvSpPr>
          <p:nvPr/>
        </p:nvSpPr>
        <p:spPr>
          <a:xfrm>
            <a:off x="2500298" y="274638"/>
            <a:ext cx="4286280" cy="654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Программа социальной реабилитации больных наркоманией «Здоровый шаг»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C:\Users\User2\Desktop\Сахарчук Н.Ю\kuzbass300-logo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1"/>
            <a:ext cx="968443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4043362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Компьютерная грамотность: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В процессе реализации программы реабилитации изучается базовый уровень владения компьютером, а также осуществляется консультативная помощь специалиста в получении услуг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Досуговая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деятельность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Организация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настольных игр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показ тематических фильмов, организация календарных праздников, встречи с протоиереем настоятелем храма.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Оригами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пример «схематического обучения через повторяемые действия». Это хорошее подспорье для контроля поведения, улучшения концентрации внимания, координации и мелкой моторики рук. Складывание фигур из бумаги может увлечь целую группу людей, что помогает развивать навыки общения.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28860" y="285728"/>
            <a:ext cx="4286280" cy="511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Социально-педагогические услуги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csankem.ru/images/logo20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142853"/>
            <a:ext cx="785818" cy="790678"/>
          </a:xfrm>
          <a:prstGeom prst="rect">
            <a:avLst/>
          </a:prstGeom>
          <a:noFill/>
        </p:spPr>
      </p:pic>
      <p:pic>
        <p:nvPicPr>
          <p:cNvPr id="9" name="Рисунок 8" descr="\\server\Общая папка\Сахарчук Н.Ю\Реабилитация нарко\photo_2024-03-01_12-38-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071547"/>
            <a:ext cx="251604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2\Desktop\Mah-jongg-pic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714620"/>
            <a:ext cx="2578235" cy="174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2\Desktop\b48f3ee2-181d-490c-957c-4354318a064b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4286256"/>
            <a:ext cx="2578235" cy="194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2\Desktop\Сахарчук Н.Ю\kuzbass300-logo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24" y="1"/>
            <a:ext cx="968443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2256</TotalTime>
  <Words>856</Words>
  <Application>Microsoft Office PowerPoint</Application>
  <PresentationFormat>Экран (4:3)</PresentationFormat>
  <Paragraphs>124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Структура ГАУ «Кемеровский центр социальной адаптации населения» </vt:lpstr>
      <vt:lpstr>Особенность технологии: осуществление реабилитационных мероприятий больным наркоманией в соответствии с индивидуальной программой предоставления социальных услуг </vt:lpstr>
      <vt:lpstr>Программа социальной реабилитации больных наркоманией «Здоровый шаг»</vt:lpstr>
      <vt:lpstr>Какие услуги оказываются отделением и составление ИППСУ</vt:lpstr>
      <vt:lpstr>Особенности организации реабилитационного процесса</vt:lpstr>
      <vt:lpstr>Социально-педагогические услуги</vt:lpstr>
      <vt:lpstr>Социально-психологические услуги</vt:lpstr>
      <vt:lpstr>Оказание помощи в трудоустройстве и в профессиональной переподготовке. Профессиональная ориентация, оказание содействия в трудоустройстве – основная цель трудовой реабилитации, которая дает возможность получить подходящую работу и достичь материальной независимости.  Работа в швейной мастерской является одним из видов трудотерапии для наших получателей социальных услуг.       </vt:lpstr>
      <vt:lpstr>Проведение занятий в тренажерном зале.  Для получателей социальных услуг разрабатываются программы занятий, комбинации упражнений различной интенсивности, быстроты, силы и выносливости.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User2</dc:creator>
  <cp:lastModifiedBy>Глинская</cp:lastModifiedBy>
  <cp:revision>286</cp:revision>
  <dcterms:created xsi:type="dcterms:W3CDTF">2024-02-14T07:52:02Z</dcterms:created>
  <dcterms:modified xsi:type="dcterms:W3CDTF">2024-03-15T04:30:22Z</dcterms:modified>
</cp:coreProperties>
</file>